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9DA2BA-15D7-42C1-81B8-21037752595A}">
  <a:tblStyle styleId="{E69DA2BA-15D7-42C1-81B8-21037752595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abb352cd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4abb352c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Standards: </a:t>
            </a:r>
            <a:endParaRPr/>
          </a:p>
          <a:p>
            <a:pPr marL="0" lvl="0" indent="0" algn="l" rtl="0">
              <a:spcBef>
                <a:spcPts val="0"/>
              </a:spcBef>
              <a:spcAft>
                <a:spcPts val="0"/>
              </a:spcAft>
              <a:buNone/>
            </a:pPr>
            <a:r>
              <a:rPr lang="en"/>
              <a:t>Long Term: W8.1- Write arguments with evidence and clear reasons of support</a:t>
            </a:r>
            <a:endParaRPr/>
          </a:p>
          <a:p>
            <a:pPr marL="0" lvl="0" indent="0" algn="l" rtl="0">
              <a:spcBef>
                <a:spcPts val="0"/>
              </a:spcBef>
              <a:spcAft>
                <a:spcPts val="0"/>
              </a:spcAft>
              <a:buNone/>
            </a:pPr>
            <a:r>
              <a:rPr lang="en"/>
              <a:t>Short Term: RI8.8 - Identify argument and specific claims in text</a:t>
            </a:r>
            <a:endParaRPr/>
          </a:p>
          <a:p>
            <a:pPr marL="0" lvl="0" indent="0" algn="l" rtl="0">
              <a:spcBef>
                <a:spcPts val="0"/>
              </a:spcBef>
              <a:spcAft>
                <a:spcPts val="0"/>
              </a:spcAft>
              <a:buNone/>
            </a:pPr>
            <a:r>
              <a:rPr lang="en"/>
              <a:t>Short Term: RI8.6 - Analyze how an author aknowledges and responds to conflicting points of view</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abb352cd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abb352c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abb352cdd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abb352cd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abb352cdd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abb352cd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abb352cdd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abb352cdd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abb352cdd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abb352cdd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abb352cdd_0_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abb352cdd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lzGy5gizK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youtu.be/RmqETlEJLyk"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lcboe.net/userfiles/1065/Classes/8022/8.se.argcounteressay.pdf?id=54569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413450" y="3632425"/>
            <a:ext cx="8520600" cy="119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Let’s talk ARGUMENT</a:t>
            </a:r>
            <a:endParaRPr/>
          </a:p>
          <a:p>
            <a:pPr marL="0" lvl="0" indent="0" algn="ctr" rtl="0">
              <a:spcBef>
                <a:spcPts val="0"/>
              </a:spcBef>
              <a:spcAft>
                <a:spcPts val="0"/>
              </a:spcAft>
              <a:buNone/>
            </a:pPr>
            <a:r>
              <a:rPr lang="en"/>
              <a:t>Friday December 14th</a:t>
            </a:r>
            <a:endParaRPr/>
          </a:p>
        </p:txBody>
      </p:sp>
      <p:sp>
        <p:nvSpPr>
          <p:cNvPr id="55" name="Google Shape;55;p13"/>
          <p:cNvSpPr txBox="1"/>
          <p:nvPr/>
        </p:nvSpPr>
        <p:spPr>
          <a:xfrm>
            <a:off x="0" y="0"/>
            <a:ext cx="4551300" cy="277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Our Student targets: </a:t>
            </a:r>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 can explain the structure of an argument essay</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 can analyze the argument in a model essay.</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 can analyze how the author of the model essay acknowledges and responds to a counterclaim.</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 sz="1800">
                <a:solidFill>
                  <a:schemeClr val="dk1"/>
                </a:solidFill>
              </a:rPr>
              <a:t>I will make my choice on what I will argue for Midsummer Night’s Dream</a:t>
            </a:r>
            <a:endParaRPr sz="1800">
              <a:solidFill>
                <a:schemeClr val="dk1"/>
              </a:solidFill>
            </a:endParaRPr>
          </a:p>
        </p:txBody>
      </p:sp>
      <p:pic>
        <p:nvPicPr>
          <p:cNvPr id="56" name="Google Shape;56;p13"/>
          <p:cNvPicPr preferRelativeResize="0"/>
          <p:nvPr/>
        </p:nvPicPr>
        <p:blipFill>
          <a:blip r:embed="rId3">
            <a:alphaModFix/>
          </a:blip>
          <a:stretch>
            <a:fillRect/>
          </a:stretch>
        </p:blipFill>
        <p:spPr>
          <a:xfrm>
            <a:off x="4703700" y="152400"/>
            <a:ext cx="3893500" cy="292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363250" y="188875"/>
            <a:ext cx="3981000" cy="81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t>Video #1</a:t>
            </a:r>
            <a:endParaRPr sz="4800"/>
          </a:p>
        </p:txBody>
      </p:sp>
      <p:sp>
        <p:nvSpPr>
          <p:cNvPr id="62" name="Google Shape;62;p14"/>
          <p:cNvSpPr txBox="1"/>
          <p:nvPr/>
        </p:nvSpPr>
        <p:spPr>
          <a:xfrm>
            <a:off x="5274275" y="1031600"/>
            <a:ext cx="3167400" cy="104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t>Video #2</a:t>
            </a:r>
            <a:endParaRPr sz="4800"/>
          </a:p>
        </p:txBody>
      </p:sp>
      <p:sp>
        <p:nvSpPr>
          <p:cNvPr id="63" name="Google Shape;63;p14"/>
          <p:cNvSpPr txBox="1"/>
          <p:nvPr/>
        </p:nvSpPr>
        <p:spPr>
          <a:xfrm>
            <a:off x="363250" y="2986000"/>
            <a:ext cx="4751100" cy="138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Turn and Talk….</a:t>
            </a:r>
            <a:endParaRPr sz="3000"/>
          </a:p>
          <a:p>
            <a:pPr marL="0" lvl="0" indent="0" algn="l" rtl="0">
              <a:spcBef>
                <a:spcPts val="0"/>
              </a:spcBef>
              <a:spcAft>
                <a:spcPts val="0"/>
              </a:spcAft>
              <a:buNone/>
            </a:pPr>
            <a:r>
              <a:rPr lang="en" sz="3000"/>
              <a:t>What are the parts of a written argument? </a:t>
            </a:r>
            <a:endParaRPr sz="3000"/>
          </a:p>
          <a:p>
            <a:pPr marL="0" lvl="0" indent="0" algn="l" rtl="0">
              <a:spcBef>
                <a:spcPts val="0"/>
              </a:spcBef>
              <a:spcAft>
                <a:spcPts val="0"/>
              </a:spcAft>
              <a:buNone/>
            </a:pPr>
            <a:r>
              <a:rPr lang="en" sz="3000"/>
              <a:t>What will be challenging?</a:t>
            </a:r>
            <a:endParaRPr sz="3000"/>
          </a:p>
        </p:txBody>
      </p:sp>
      <p:pic>
        <p:nvPicPr>
          <p:cNvPr id="64" name="Google Shape;64;p14">
            <a:hlinkClick r:id="rId3"/>
          </p:cNvPr>
          <p:cNvPicPr preferRelativeResize="0"/>
          <p:nvPr/>
        </p:nvPicPr>
        <p:blipFill>
          <a:blip r:embed="rId4">
            <a:alphaModFix/>
          </a:blip>
          <a:stretch>
            <a:fillRect/>
          </a:stretch>
        </p:blipFill>
        <p:spPr>
          <a:xfrm>
            <a:off x="363250" y="1002475"/>
            <a:ext cx="3724851" cy="2095229"/>
          </a:xfrm>
          <a:prstGeom prst="rect">
            <a:avLst/>
          </a:prstGeom>
          <a:noFill/>
          <a:ln>
            <a:noFill/>
          </a:ln>
        </p:spPr>
      </p:pic>
      <p:pic>
        <p:nvPicPr>
          <p:cNvPr id="65" name="Google Shape;65;p14">
            <a:hlinkClick r:id="rId5"/>
          </p:cNvPr>
          <p:cNvPicPr preferRelativeResize="0"/>
          <p:nvPr/>
        </p:nvPicPr>
        <p:blipFill>
          <a:blip r:embed="rId6">
            <a:alphaModFix/>
          </a:blip>
          <a:stretch>
            <a:fillRect/>
          </a:stretch>
        </p:blipFill>
        <p:spPr>
          <a:xfrm>
            <a:off x="5266750" y="2230100"/>
            <a:ext cx="3034425" cy="2608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ctrTitle"/>
          </p:nvPr>
        </p:nvSpPr>
        <p:spPr>
          <a:xfrm>
            <a:off x="413400" y="377775"/>
            <a:ext cx="8520600" cy="966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Model Argument</a:t>
            </a:r>
            <a:endParaRPr/>
          </a:p>
        </p:txBody>
      </p:sp>
      <p:sp>
        <p:nvSpPr>
          <p:cNvPr id="71" name="Google Shape;71;p15"/>
          <p:cNvSpPr txBox="1">
            <a:spLocks noGrp="1"/>
          </p:cNvSpPr>
          <p:nvPr>
            <p:ph type="subTitle" idx="1"/>
          </p:nvPr>
        </p:nvSpPr>
        <p:spPr>
          <a:xfrm>
            <a:off x="413400" y="1439275"/>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Should Skateboarding be added to After School Activities?</a:t>
            </a:r>
            <a:endParaRPr/>
          </a:p>
        </p:txBody>
      </p:sp>
      <p:sp>
        <p:nvSpPr>
          <p:cNvPr id="72" name="Google Shape;72;p15"/>
          <p:cNvSpPr txBox="1"/>
          <p:nvPr/>
        </p:nvSpPr>
        <p:spPr>
          <a:xfrm>
            <a:off x="842725" y="2717050"/>
            <a:ext cx="7947600" cy="204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t>Your Task: Read and Annotate for the following with your partner...</a:t>
            </a:r>
            <a:endParaRPr sz="4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6"/>
          <p:cNvSpPr txBox="1"/>
          <p:nvPr/>
        </p:nvSpPr>
        <p:spPr>
          <a:xfrm>
            <a:off x="409200" y="0"/>
            <a:ext cx="8325600" cy="47511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Take a word count of each paragraph </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b="1">
                <a:solidFill>
                  <a:srgbClr val="FF0000"/>
                </a:solidFill>
              </a:rPr>
              <a:t>In 1st paragraph,</a:t>
            </a:r>
            <a:r>
              <a:rPr lang="en" sz="1800">
                <a:highlight>
                  <a:srgbClr val="FFFF00"/>
                </a:highlight>
              </a:rPr>
              <a:t> highlight the Primary Argument Claim or THESIS</a:t>
            </a:r>
            <a:endParaRPr sz="1800">
              <a:highlight>
                <a:srgbClr val="FFFF00"/>
              </a:highlight>
            </a:endParaRPr>
          </a:p>
          <a:p>
            <a:pPr marL="457200" lvl="0" indent="-342900" algn="l" rtl="0">
              <a:spcBef>
                <a:spcPts val="0"/>
              </a:spcBef>
              <a:spcAft>
                <a:spcPts val="0"/>
              </a:spcAft>
              <a:buSzPts val="1800"/>
              <a:buChar char="●"/>
            </a:pPr>
            <a:r>
              <a:rPr lang="en" sz="1800"/>
              <a:t>Identify the “hook” with “H”</a:t>
            </a:r>
            <a:endParaRPr sz="1800"/>
          </a:p>
          <a:p>
            <a:pPr marL="457200" lvl="0" indent="-342900" algn="l" rtl="0">
              <a:spcBef>
                <a:spcPts val="0"/>
              </a:spcBef>
              <a:spcAft>
                <a:spcPts val="0"/>
              </a:spcAft>
              <a:buSzPts val="1800"/>
              <a:buChar char="●"/>
            </a:pPr>
            <a:r>
              <a:rPr lang="en" sz="1800"/>
              <a:t>Underline focus reasons in 1st paragraph that will be talked about</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b="1">
                <a:solidFill>
                  <a:srgbClr val="FF0000"/>
                </a:solidFill>
              </a:rPr>
              <a:t>In the 2nd and 3rd paragraphs</a:t>
            </a:r>
            <a:r>
              <a:rPr lang="en" sz="1800"/>
              <a:t>, highlight the supporting claims or the BIG REASONS connected to the THESIS (Label with SC)</a:t>
            </a:r>
            <a:endParaRPr sz="1800"/>
          </a:p>
          <a:p>
            <a:pPr marL="457200" lvl="0" indent="-342900" algn="l" rtl="0">
              <a:spcBef>
                <a:spcPts val="0"/>
              </a:spcBef>
              <a:spcAft>
                <a:spcPts val="0"/>
              </a:spcAft>
              <a:buSzPts val="1800"/>
              <a:buChar char="●"/>
            </a:pPr>
            <a:r>
              <a:rPr lang="en" sz="1800"/>
              <a:t>Label direct quotes with Q and underline</a:t>
            </a:r>
            <a:endParaRPr sz="1800"/>
          </a:p>
          <a:p>
            <a:pPr marL="457200" lvl="0" indent="-342900" algn="l" rtl="0">
              <a:spcBef>
                <a:spcPts val="0"/>
              </a:spcBef>
              <a:spcAft>
                <a:spcPts val="0"/>
              </a:spcAft>
              <a:buSzPts val="1800"/>
              <a:buChar char="●"/>
            </a:pPr>
            <a:r>
              <a:rPr lang="en" sz="1800"/>
              <a:t>Annotate how well the reasons were elaborated upon</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b="1">
                <a:solidFill>
                  <a:srgbClr val="FF0000"/>
                </a:solidFill>
              </a:rPr>
              <a:t>The 4th Paragraph s</a:t>
            </a:r>
            <a:r>
              <a:rPr lang="en" sz="1800"/>
              <a:t>hould address the “Counter Claim.” Highlight the counterclaim and label it “CC”</a:t>
            </a:r>
            <a:endParaRPr sz="1800"/>
          </a:p>
          <a:p>
            <a:pPr marL="457200" lvl="0" indent="-342900" algn="l" rtl="0">
              <a:spcBef>
                <a:spcPts val="0"/>
              </a:spcBef>
              <a:spcAft>
                <a:spcPts val="0"/>
              </a:spcAft>
              <a:buSzPts val="1800"/>
              <a:buChar char="●"/>
            </a:pPr>
            <a:r>
              <a:rPr lang="en" sz="1800"/>
              <a:t>Annotate on how well the counterclaim was proved to be not really valid. We call this the “rebuttal” of the argument. </a:t>
            </a:r>
            <a:endParaRPr sz="1800"/>
          </a:p>
          <a:p>
            <a:pPr marL="457200" lvl="0" indent="0" algn="l" rtl="0">
              <a:spcBef>
                <a:spcPts val="0"/>
              </a:spcBef>
              <a:spcAft>
                <a:spcPts val="0"/>
              </a:spcAft>
              <a:buNone/>
            </a:pPr>
            <a:endParaRPr sz="1800"/>
          </a:p>
          <a:p>
            <a:pPr marL="0" lvl="0" indent="0" algn="l" rtl="0">
              <a:spcBef>
                <a:spcPts val="0"/>
              </a:spcBef>
              <a:spcAft>
                <a:spcPts val="0"/>
              </a:spcAft>
              <a:buNone/>
            </a:pPr>
            <a:r>
              <a:rPr lang="en" sz="1800" b="1"/>
              <a:t>FINALLY, read over the conclusion. This conclusion is weak. Annotate why. Re-write the conclusion. </a:t>
            </a:r>
            <a:endParaRPr sz="1800" b="1"/>
          </a:p>
        </p:txBody>
      </p:sp>
      <p:pic>
        <p:nvPicPr>
          <p:cNvPr id="78" name="Google Shape;78;p16"/>
          <p:cNvPicPr preferRelativeResize="0"/>
          <p:nvPr/>
        </p:nvPicPr>
        <p:blipFill>
          <a:blip r:embed="rId3">
            <a:alphaModFix/>
          </a:blip>
          <a:stretch>
            <a:fillRect/>
          </a:stretch>
        </p:blipFill>
        <p:spPr>
          <a:xfrm>
            <a:off x="7931993" y="116243"/>
            <a:ext cx="984375" cy="984400"/>
          </a:xfrm>
          <a:prstGeom prst="rect">
            <a:avLst/>
          </a:prstGeom>
          <a:noFill/>
          <a:ln>
            <a:noFill/>
          </a:ln>
        </p:spPr>
      </p:pic>
      <p:sp>
        <p:nvSpPr>
          <p:cNvPr id="79" name="Google Shape;79;p16"/>
          <p:cNvSpPr txBox="1"/>
          <p:nvPr/>
        </p:nvSpPr>
        <p:spPr>
          <a:xfrm>
            <a:off x="5434100" y="130775"/>
            <a:ext cx="2557200" cy="43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Partner Work!!!</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aphicFrame>
        <p:nvGraphicFramePr>
          <p:cNvPr id="84" name="Google Shape;84;p17"/>
          <p:cNvGraphicFramePr/>
          <p:nvPr/>
        </p:nvGraphicFramePr>
        <p:xfrm>
          <a:off x="152400" y="152400"/>
          <a:ext cx="3000000" cy="3000000"/>
        </p:xfrm>
        <a:graphic>
          <a:graphicData uri="http://schemas.openxmlformats.org/drawingml/2006/table">
            <a:tbl>
              <a:tblPr>
                <a:noFill/>
                <a:tableStyleId>{E69DA2BA-15D7-42C1-81B8-21037752595A}</a:tableStyleId>
              </a:tblPr>
              <a:tblGrid>
                <a:gridCol w="1474525">
                  <a:extLst>
                    <a:ext uri="{9D8B030D-6E8A-4147-A177-3AD203B41FA5}">
                      <a16:colId xmlns:a16="http://schemas.microsoft.com/office/drawing/2014/main" val="20000"/>
                    </a:ext>
                  </a:extLst>
                </a:gridCol>
                <a:gridCol w="1474525">
                  <a:extLst>
                    <a:ext uri="{9D8B030D-6E8A-4147-A177-3AD203B41FA5}">
                      <a16:colId xmlns:a16="http://schemas.microsoft.com/office/drawing/2014/main" val="20001"/>
                    </a:ext>
                  </a:extLst>
                </a:gridCol>
                <a:gridCol w="1474525">
                  <a:extLst>
                    <a:ext uri="{9D8B030D-6E8A-4147-A177-3AD203B41FA5}">
                      <a16:colId xmlns:a16="http://schemas.microsoft.com/office/drawing/2014/main" val="20002"/>
                    </a:ext>
                  </a:extLst>
                </a:gridCol>
                <a:gridCol w="1474525">
                  <a:extLst>
                    <a:ext uri="{9D8B030D-6E8A-4147-A177-3AD203B41FA5}">
                      <a16:colId xmlns:a16="http://schemas.microsoft.com/office/drawing/2014/main" val="20003"/>
                    </a:ext>
                  </a:extLst>
                </a:gridCol>
                <a:gridCol w="1474525">
                  <a:extLst>
                    <a:ext uri="{9D8B030D-6E8A-4147-A177-3AD203B41FA5}">
                      <a16:colId xmlns:a16="http://schemas.microsoft.com/office/drawing/2014/main" val="20004"/>
                    </a:ext>
                  </a:extLst>
                </a:gridCol>
                <a:gridCol w="1474525">
                  <a:extLst>
                    <a:ext uri="{9D8B030D-6E8A-4147-A177-3AD203B41FA5}">
                      <a16:colId xmlns:a16="http://schemas.microsoft.com/office/drawing/2014/main" val="20005"/>
                    </a:ext>
                  </a:extLst>
                </a:gridCol>
              </a:tblGrid>
              <a:tr h="1716700">
                <a:tc>
                  <a:txBody>
                    <a:bodyPr/>
                    <a:lstStyle/>
                    <a:p>
                      <a:pPr marL="0" lvl="0" indent="0" algn="l" rtl="0">
                        <a:spcBef>
                          <a:spcPts val="0"/>
                        </a:spcBef>
                        <a:spcAft>
                          <a:spcPts val="0"/>
                        </a:spcAft>
                        <a:buNone/>
                      </a:pPr>
                      <a:r>
                        <a:rPr lang="en" sz="1000" b="1"/>
                        <a:t>The character of Helena is depicted as a WEAK person. </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b="1"/>
                        <a:t>Yes or No? Make your argument</a:t>
                      </a:r>
                      <a:endParaRPr sz="1000" b="1"/>
                    </a:p>
                  </a:txBody>
                  <a:tcPr marL="63500" marR="63500" marT="63500" marB="63500"/>
                </a:tc>
                <a:tc>
                  <a:txBody>
                    <a:bodyPr/>
                    <a:lstStyle/>
                    <a:p>
                      <a:pPr marL="0" lvl="0" indent="0" algn="l" rtl="0">
                        <a:spcBef>
                          <a:spcPts val="0"/>
                        </a:spcBef>
                        <a:spcAft>
                          <a:spcPts val="0"/>
                        </a:spcAft>
                        <a:buNone/>
                      </a:pPr>
                      <a:r>
                        <a:rPr lang="en" sz="1000" b="1"/>
                        <a:t>The character of Demetrius is depicted as a BULLY. </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b="1"/>
                        <a:t>Yes or no? Make your argument</a:t>
                      </a:r>
                      <a:endParaRPr sz="1000" b="1"/>
                    </a:p>
                  </a:txBody>
                  <a:tcPr marL="63500" marR="63500" marT="63500" marB="63500"/>
                </a:tc>
                <a:tc>
                  <a:txBody>
                    <a:bodyPr/>
                    <a:lstStyle/>
                    <a:p>
                      <a:pPr marL="0" lvl="0" indent="0" algn="l" rtl="0">
                        <a:spcBef>
                          <a:spcPts val="0"/>
                        </a:spcBef>
                        <a:spcAft>
                          <a:spcPts val="0"/>
                        </a:spcAft>
                        <a:buNone/>
                      </a:pPr>
                      <a:r>
                        <a:rPr lang="en" sz="1000" b="1"/>
                        <a:t>The character of Hermia is depicted as a self-centered woman.</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b="1"/>
                        <a:t>Yes or no? Make your argument</a:t>
                      </a:r>
                      <a:endParaRPr sz="1000" b="1"/>
                    </a:p>
                  </a:txBody>
                  <a:tcPr marL="63500" marR="63500" marT="63500" marB="63500"/>
                </a:tc>
                <a:tc>
                  <a:txBody>
                    <a:bodyPr/>
                    <a:lstStyle/>
                    <a:p>
                      <a:pPr marL="0" lvl="0" indent="0" algn="l" rtl="0">
                        <a:spcBef>
                          <a:spcPts val="0"/>
                        </a:spcBef>
                        <a:spcAft>
                          <a:spcPts val="0"/>
                        </a:spcAft>
                        <a:buNone/>
                      </a:pPr>
                      <a:r>
                        <a:rPr lang="en" sz="1000" b="1"/>
                        <a:t>The character of Lysander treats women fairly. </a:t>
                      </a:r>
                      <a:endParaRPr sz="1000" b="1"/>
                    </a:p>
                    <a:p>
                      <a:pPr marL="0" lvl="0" indent="0" algn="l" rtl="0">
                        <a:spcBef>
                          <a:spcPts val="0"/>
                        </a:spcBef>
                        <a:spcAft>
                          <a:spcPts val="0"/>
                        </a:spcAft>
                        <a:buNone/>
                      </a:pPr>
                      <a:endParaRPr sz="1000" b="1"/>
                    </a:p>
                    <a:p>
                      <a:pPr marL="0" lvl="0" indent="0" algn="l" rtl="0">
                        <a:spcBef>
                          <a:spcPts val="0"/>
                        </a:spcBef>
                        <a:spcAft>
                          <a:spcPts val="0"/>
                        </a:spcAft>
                        <a:buNone/>
                      </a:pPr>
                      <a:r>
                        <a:rPr lang="en" sz="1000" b="1"/>
                        <a:t>Yes or no? Make your argument</a:t>
                      </a:r>
                      <a:endParaRPr sz="1000" b="1"/>
                    </a:p>
                  </a:txBody>
                  <a:tcPr marL="63500" marR="63500" marT="63500" marB="63500"/>
                </a:tc>
                <a:tc>
                  <a:txBody>
                    <a:bodyPr/>
                    <a:lstStyle/>
                    <a:p>
                      <a:pPr marL="0" lvl="0" indent="0" algn="l" rtl="0">
                        <a:spcBef>
                          <a:spcPts val="0"/>
                        </a:spcBef>
                        <a:spcAft>
                          <a:spcPts val="0"/>
                        </a:spcAft>
                        <a:buNone/>
                      </a:pPr>
                      <a:r>
                        <a:rPr lang="en" sz="1000" b="1" i="1" u="sng"/>
                        <a:t>Challenge: </a:t>
                      </a:r>
                      <a:endParaRPr sz="1000" b="1" i="1" u="sng"/>
                    </a:p>
                    <a:p>
                      <a:pPr marL="0" lvl="0" indent="0" algn="l" rtl="0">
                        <a:spcBef>
                          <a:spcPts val="0"/>
                        </a:spcBef>
                        <a:spcAft>
                          <a:spcPts val="0"/>
                        </a:spcAft>
                        <a:buNone/>
                      </a:pPr>
                      <a:r>
                        <a:rPr lang="en" sz="1000"/>
                        <a:t>Without the character of “Puck,” Shakespeare’s play would have lost its value as a comedy. </a:t>
                      </a:r>
                      <a:endParaRPr sz="1000"/>
                    </a:p>
                    <a:p>
                      <a:pPr marL="0" lvl="0" indent="0" algn="l" rtl="0">
                        <a:spcBef>
                          <a:spcPts val="0"/>
                        </a:spcBef>
                        <a:spcAft>
                          <a:spcPts val="0"/>
                        </a:spcAft>
                        <a:buNone/>
                      </a:pPr>
                      <a:r>
                        <a:rPr lang="en" sz="1000" b="1"/>
                        <a:t>Yes or No? Make your argument</a:t>
                      </a:r>
                      <a:endParaRPr sz="1000" b="1"/>
                    </a:p>
                  </a:txBody>
                  <a:tcPr marL="63500" marR="63500" marT="63500" marB="63500"/>
                </a:tc>
                <a:tc>
                  <a:txBody>
                    <a:bodyPr/>
                    <a:lstStyle/>
                    <a:p>
                      <a:pPr marL="0" lvl="0" indent="0" algn="l" rtl="0">
                        <a:spcBef>
                          <a:spcPts val="0"/>
                        </a:spcBef>
                        <a:spcAft>
                          <a:spcPts val="0"/>
                        </a:spcAft>
                        <a:buNone/>
                      </a:pPr>
                      <a:r>
                        <a:rPr lang="en" sz="1000" b="1" i="1" u="sng"/>
                        <a:t>Challenge: </a:t>
                      </a:r>
                      <a:endParaRPr sz="1000" b="1" i="1" u="sng"/>
                    </a:p>
                    <a:p>
                      <a:pPr marL="0" lvl="0" indent="0" algn="l" rtl="0">
                        <a:spcBef>
                          <a:spcPts val="0"/>
                        </a:spcBef>
                        <a:spcAft>
                          <a:spcPts val="0"/>
                        </a:spcAft>
                        <a:buNone/>
                      </a:pPr>
                      <a:r>
                        <a:rPr lang="en" sz="1000"/>
                        <a:t>Shakespeare makes a good case that it is possible to control another person’s actions. </a:t>
                      </a:r>
                      <a:endParaRPr sz="1000"/>
                    </a:p>
                    <a:p>
                      <a:pPr marL="0" lvl="0" indent="0" algn="l" rtl="0">
                        <a:spcBef>
                          <a:spcPts val="0"/>
                        </a:spcBef>
                        <a:spcAft>
                          <a:spcPts val="0"/>
                        </a:spcAft>
                        <a:buNone/>
                      </a:pPr>
                      <a:r>
                        <a:rPr lang="en" sz="1000" b="1"/>
                        <a:t>Yes or No? Make your argument</a:t>
                      </a:r>
                      <a:endParaRPr sz="1000" b="1"/>
                    </a:p>
                  </a:txBody>
                  <a:tcPr marL="63500" marR="63500" marT="63500" marB="63500"/>
                </a:tc>
                <a:extLst>
                  <a:ext uri="{0D108BD9-81ED-4DB2-BD59-A6C34878D82A}">
                    <a16:rowId xmlns:a16="http://schemas.microsoft.com/office/drawing/2014/main" val="10000"/>
                  </a:ext>
                </a:extLst>
              </a:tr>
            </a:tbl>
          </a:graphicData>
        </a:graphic>
      </p:graphicFrame>
      <p:sp>
        <p:nvSpPr>
          <p:cNvPr id="85" name="Google Shape;85;p17"/>
          <p:cNvSpPr txBox="1"/>
          <p:nvPr/>
        </p:nvSpPr>
        <p:spPr>
          <a:xfrm>
            <a:off x="152400" y="2063200"/>
            <a:ext cx="8710500" cy="28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t>Make a choice! You will get a strip. Read carefully and decide what you want to argue.</a:t>
            </a:r>
            <a:endParaRPr sz="4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txBox="1">
            <a:spLocks noGrp="1"/>
          </p:cNvSpPr>
          <p:nvPr>
            <p:ph type="ctrTitle"/>
          </p:nvPr>
        </p:nvSpPr>
        <p:spPr>
          <a:xfrm>
            <a:off x="108300" y="276075"/>
            <a:ext cx="8520600" cy="879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Start your introduction</a:t>
            </a:r>
            <a:endParaRPr/>
          </a:p>
        </p:txBody>
      </p:sp>
      <p:sp>
        <p:nvSpPr>
          <p:cNvPr id="91" name="Google Shape;91;p18"/>
          <p:cNvSpPr txBox="1">
            <a:spLocks noGrp="1"/>
          </p:cNvSpPr>
          <p:nvPr>
            <p:ph type="subTitle" idx="1"/>
          </p:nvPr>
        </p:nvSpPr>
        <p:spPr>
          <a:xfrm>
            <a:off x="210000" y="1235850"/>
            <a:ext cx="8520600" cy="792600"/>
          </a:xfrm>
          <a:prstGeom prst="rect">
            <a:avLst/>
          </a:prstGeom>
        </p:spPr>
        <p:txBody>
          <a:bodyPr spcFirstLastPara="1" wrap="square" lIns="91425" tIns="91425" rIns="91425" bIns="91425" anchor="t" anchorCtr="0">
            <a:noAutofit/>
          </a:bodyPr>
          <a:lstStyle/>
          <a:p>
            <a:pPr marL="457200" lvl="0" indent="-406400" algn="ctr" rtl="0">
              <a:spcBef>
                <a:spcPts val="0"/>
              </a:spcBef>
              <a:spcAft>
                <a:spcPts val="0"/>
              </a:spcAft>
              <a:buSzPts val="2800"/>
              <a:buChar char="●"/>
            </a:pPr>
            <a:r>
              <a:rPr lang="en"/>
              <a:t>Create a “hook” </a:t>
            </a:r>
            <a:endParaRPr/>
          </a:p>
          <a:p>
            <a:pPr marL="457200" lvl="0" indent="-406400" algn="ctr" rtl="0">
              <a:spcBef>
                <a:spcPts val="0"/>
              </a:spcBef>
              <a:spcAft>
                <a:spcPts val="0"/>
              </a:spcAft>
              <a:buSzPts val="2800"/>
              <a:buChar char="●"/>
            </a:pPr>
            <a:r>
              <a:rPr lang="en"/>
              <a:t>Make sure you give a brief creative summary to draw the reader in</a:t>
            </a:r>
            <a:endParaRPr/>
          </a:p>
          <a:p>
            <a:pPr marL="457200" lvl="0" indent="-406400" algn="ctr" rtl="0">
              <a:spcBef>
                <a:spcPts val="0"/>
              </a:spcBef>
              <a:spcAft>
                <a:spcPts val="0"/>
              </a:spcAft>
              <a:buSzPts val="2800"/>
              <a:buChar char="●"/>
            </a:pPr>
            <a:r>
              <a:rPr lang="en"/>
              <a:t>Have the Play name and author</a:t>
            </a:r>
            <a:endParaRPr/>
          </a:p>
          <a:p>
            <a:pPr marL="457200" lvl="0" indent="-406400" algn="ctr" rtl="0">
              <a:spcBef>
                <a:spcPts val="0"/>
              </a:spcBef>
              <a:spcAft>
                <a:spcPts val="0"/>
              </a:spcAft>
              <a:buSzPts val="2800"/>
              <a:buChar char="●"/>
            </a:pPr>
            <a:r>
              <a:rPr lang="en"/>
              <a:t>Include your THESIS statement or main claim of your argument</a:t>
            </a:r>
            <a:endParaRPr/>
          </a:p>
          <a:p>
            <a:pPr marL="457200" lvl="0" indent="-406400" algn="ctr" rtl="0">
              <a:spcBef>
                <a:spcPts val="0"/>
              </a:spcBef>
              <a:spcAft>
                <a:spcPts val="0"/>
              </a:spcAft>
              <a:buSzPts val="2800"/>
              <a:buChar char="●"/>
            </a:pPr>
            <a:r>
              <a:rPr lang="en"/>
              <a:t>Make sure you decide your two supporting claim reasons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p:nvPr/>
        </p:nvSpPr>
        <p:spPr>
          <a:xfrm>
            <a:off x="0" y="0"/>
            <a:ext cx="9144000" cy="4998300"/>
          </a:xfrm>
          <a:prstGeom prst="rect">
            <a:avLst/>
          </a:prstGeom>
          <a:noFill/>
          <a:ln>
            <a:noFill/>
          </a:ln>
        </p:spPr>
        <p:txBody>
          <a:bodyPr spcFirstLastPara="1" wrap="square" lIns="91425" tIns="91425" rIns="91425" bIns="91425" anchor="ctr" anchorCtr="0">
            <a:noAutofit/>
          </a:bodyPr>
          <a:lstStyle/>
          <a:p>
            <a:pPr marL="0" lvl="0" indent="0" algn="l" rtl="0">
              <a:lnSpc>
                <a:spcPct val="145454"/>
              </a:lnSpc>
              <a:spcBef>
                <a:spcPts val="0"/>
              </a:spcBef>
              <a:spcAft>
                <a:spcPts val="0"/>
              </a:spcAft>
              <a:buNone/>
            </a:pPr>
            <a:r>
              <a:rPr lang="en" sz="2400" b="1" i="1">
                <a:solidFill>
                  <a:schemeClr val="dk1"/>
                </a:solidFill>
                <a:latin typeface="Georgia"/>
                <a:ea typeface="Georgia"/>
                <a:cs typeface="Georgia"/>
                <a:sym typeface="Georgia"/>
              </a:rPr>
              <a:t>Model Shakespeare Essay Introduction: </a:t>
            </a:r>
            <a:endParaRPr sz="2400" b="1" i="1">
              <a:solidFill>
                <a:schemeClr val="dk1"/>
              </a:solidFill>
              <a:latin typeface="Georgia"/>
              <a:ea typeface="Georgia"/>
              <a:cs typeface="Georgia"/>
              <a:sym typeface="Georgia"/>
            </a:endParaRPr>
          </a:p>
          <a:p>
            <a:pPr marL="0" lvl="0" indent="0" algn="l" rtl="0">
              <a:lnSpc>
                <a:spcPct val="145454"/>
              </a:lnSpc>
              <a:spcBef>
                <a:spcPts val="0"/>
              </a:spcBef>
              <a:spcAft>
                <a:spcPts val="0"/>
              </a:spcAft>
              <a:buNone/>
            </a:pPr>
            <a:endParaRPr sz="1800">
              <a:solidFill>
                <a:schemeClr val="dk1"/>
              </a:solidFill>
              <a:latin typeface="Georgia"/>
              <a:ea typeface="Georgia"/>
              <a:cs typeface="Georgia"/>
              <a:sym typeface="Georgia"/>
            </a:endParaRPr>
          </a:p>
          <a:p>
            <a:pPr marL="0" lvl="0" indent="0" algn="l" rtl="0">
              <a:lnSpc>
                <a:spcPct val="145454"/>
              </a:lnSpc>
              <a:spcBef>
                <a:spcPts val="0"/>
              </a:spcBef>
              <a:spcAft>
                <a:spcPts val="0"/>
              </a:spcAft>
              <a:buNone/>
            </a:pPr>
            <a:r>
              <a:rPr lang="en" sz="1800" b="1">
                <a:solidFill>
                  <a:schemeClr val="dk1"/>
                </a:solidFill>
                <a:latin typeface="Georgia"/>
                <a:ea typeface="Georgia"/>
                <a:cs typeface="Georgia"/>
                <a:sym typeface="Georgia"/>
              </a:rPr>
              <a:t>Sometimes, the person who thinks he is the most in control of a situation turns out to be the biggest fool of all. Control is a major theme in </a:t>
            </a:r>
            <a:r>
              <a:rPr lang="en" sz="1800" b="1" i="1">
                <a:solidFill>
                  <a:schemeClr val="dk1"/>
                </a:solidFill>
                <a:latin typeface="Georgia"/>
                <a:ea typeface="Georgia"/>
                <a:cs typeface="Georgia"/>
                <a:sym typeface="Georgia"/>
              </a:rPr>
              <a:t>A Midsummer Night’s Dream </a:t>
            </a:r>
            <a:r>
              <a:rPr lang="en" sz="1800" b="1">
                <a:solidFill>
                  <a:schemeClr val="dk1"/>
                </a:solidFill>
                <a:latin typeface="Georgia"/>
                <a:ea typeface="Georgia"/>
                <a:cs typeface="Georgia"/>
                <a:sym typeface="Georgia"/>
              </a:rPr>
              <a:t>by William Shakespeare. In the play, each character tries to make someone else do what he or she wants. One example is Puck, a mischievous fairy working for Oberon, the fairy king. Puck loves manipulating other people for his own amusement. One of the people he toys with is a young woman named Helena. Helena tries to force Demetrius, her best friend’s fiancé, to love her. Ultimately, Shakespeare makes the case that it is not possible to control another person’s actions, because the results are unpredictable and temporary. </a:t>
            </a:r>
            <a:endParaRPr sz="1800" b="1">
              <a:solidFill>
                <a:schemeClr val="dk1"/>
              </a:solidFill>
              <a:latin typeface="Georgia"/>
              <a:ea typeface="Georgia"/>
              <a:cs typeface="Georgia"/>
              <a:sym typeface="Georgi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622</Words>
  <Application>Microsoft Office PowerPoint</Application>
  <PresentationFormat>On-screen Show (16:9)</PresentationFormat>
  <Paragraphs>62</Paragraphs>
  <Slides>7</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Georgia</vt:lpstr>
      <vt:lpstr>Simple Light</vt:lpstr>
      <vt:lpstr>Let’s talk ARGUMENT Friday December 14th</vt:lpstr>
      <vt:lpstr>PowerPoint Presentation</vt:lpstr>
      <vt:lpstr>Model Argument</vt:lpstr>
      <vt:lpstr>PowerPoint Presentation</vt:lpstr>
      <vt:lpstr>PowerPoint Presentation</vt:lpstr>
      <vt:lpstr>Start your introduction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talk ARGUMENT Friday December 14th</dc:title>
  <dc:creator>selshafie</dc:creator>
  <cp:lastModifiedBy>selshafie@wcpschools.wcpss.local</cp:lastModifiedBy>
  <cp:revision>1</cp:revision>
  <dcterms:modified xsi:type="dcterms:W3CDTF">2018-12-17T12:55:24Z</dcterms:modified>
</cp:coreProperties>
</file>