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15" r:id="rId4"/>
    <p:sldId id="260" r:id="rId5"/>
    <p:sldId id="318" r:id="rId6"/>
    <p:sldId id="270" r:id="rId7"/>
    <p:sldId id="261" r:id="rId8"/>
    <p:sldId id="262" r:id="rId9"/>
    <p:sldId id="265" r:id="rId10"/>
    <p:sldId id="266" r:id="rId11"/>
    <p:sldId id="268" r:id="rId12"/>
    <p:sldId id="317" r:id="rId13"/>
    <p:sldId id="274" r:id="rId14"/>
    <p:sldId id="31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A895A-0E1B-43D4-87BA-38CB2CD26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87441-5210-473A-91BE-DDCEE1752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A6DE6-9E48-4022-8D6C-6CAF02507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25F0C-DBAA-48D3-9F07-79EBC8BA1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4BCE-7A88-4C9C-A8C6-366C0BAEC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9B30-A9B5-4987-9424-411B2AFCB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A2DCB-D0B0-4135-B033-3B72F7ADE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935D-81D0-403B-B7CC-2CDB7D823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56548-A738-4874-8BE4-BA566F32F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130FE-C967-48A7-BEB8-E6DDD407B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85C8-FEAB-426E-92DA-9E5F28163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5F79F9-AC2D-444C-9A01-1D288EE9B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209800" y="2438400"/>
            <a:ext cx="4953000" cy="329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D30A05"/>
                </a:solidFill>
                <a:effectLst>
                  <a:outerShdw dist="35921" dir="2700000" algn="ctr" rotWithShape="0">
                    <a:srgbClr val="000066">
                      <a:alpha val="50000"/>
                    </a:srgbClr>
                  </a:outerShdw>
                </a:effectLst>
                <a:latin typeface="Insula"/>
              </a:rPr>
              <a:t>Reconstruction</a:t>
            </a:r>
          </a:p>
          <a:p>
            <a:pPr algn="ctr"/>
            <a:r>
              <a:rPr lang="en-US" sz="3600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D30A05"/>
                </a:solidFill>
                <a:effectLst>
                  <a:outerShdw dist="35921" dir="2700000" algn="ctr" rotWithShape="0">
                    <a:srgbClr val="000066">
                      <a:alpha val="50000"/>
                    </a:srgbClr>
                  </a:outerShdw>
                </a:effectLst>
                <a:latin typeface="Insula"/>
              </a:rPr>
              <a:t>(1865-1876)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Page 34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000099"/>
                </a:solidFill>
                <a:latin typeface="Impact" pitchFamily="34" charset="0"/>
              </a:rPr>
              <a:t>Freedmen’s Bureau (1865)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95800" y="914400"/>
            <a:ext cx="4343400" cy="597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02E00"/>
              </a:buClr>
              <a:buFont typeface="Wingdings" pitchFamily="2" charset="2"/>
              <a:buChar char="«"/>
            </a:pPr>
            <a:r>
              <a:rPr lang="en-US" sz="1700" b="1" dirty="0">
                <a:latin typeface="Calibri" panose="020F0502020204030204" pitchFamily="34" charset="0"/>
              </a:rPr>
              <a:t>Established to provide relief for poor southerners—white and black.</a:t>
            </a:r>
          </a:p>
          <a:p>
            <a:pPr marL="457200" indent="-457200">
              <a:spcBef>
                <a:spcPct val="50000"/>
              </a:spcBef>
              <a:buClr>
                <a:srgbClr val="F02E00"/>
              </a:buClr>
              <a:buFont typeface="Wingdings" pitchFamily="2" charset="2"/>
              <a:buChar char="«"/>
            </a:pPr>
            <a:r>
              <a:rPr lang="en-US" sz="1700" b="1" dirty="0">
                <a:latin typeface="Calibri" panose="020F0502020204030204" pitchFamily="34" charset="0"/>
              </a:rPr>
              <a:t>Distributed food to the poor, helped to find housing and employment</a:t>
            </a:r>
          </a:p>
          <a:p>
            <a:pPr marL="457200" indent="-457200">
              <a:spcBef>
                <a:spcPct val="50000"/>
              </a:spcBef>
              <a:buClr>
                <a:srgbClr val="F02E00"/>
              </a:buClr>
              <a:buFont typeface="Wingdings" pitchFamily="2" charset="2"/>
              <a:buChar char="«"/>
            </a:pPr>
            <a:r>
              <a:rPr lang="en-US" sz="1700" b="1" dirty="0">
                <a:latin typeface="Calibri" panose="020F0502020204030204" pitchFamily="34" charset="0"/>
              </a:rPr>
              <a:t>Many former northern abolitionists came south to help southern freedmen.</a:t>
            </a:r>
          </a:p>
          <a:p>
            <a:pPr marL="457200" indent="-457200">
              <a:spcBef>
                <a:spcPct val="50000"/>
              </a:spcBef>
              <a:buClr>
                <a:srgbClr val="F02E00"/>
              </a:buClr>
              <a:buFont typeface="Wingdings" pitchFamily="2" charset="2"/>
              <a:buChar char="«"/>
            </a:pPr>
            <a:r>
              <a:rPr lang="en-US" sz="1700" b="1" dirty="0">
                <a:latin typeface="Calibri" panose="020F0502020204030204" pitchFamily="34" charset="0"/>
              </a:rPr>
              <a:t>These people often called “carpetbaggers” by white southern Democrats.</a:t>
            </a:r>
          </a:p>
          <a:p>
            <a:pPr marL="457200" indent="-457200">
              <a:spcBef>
                <a:spcPct val="50000"/>
              </a:spcBef>
              <a:buClr>
                <a:srgbClr val="F02E00"/>
              </a:buClr>
              <a:buFont typeface="Wingdings" pitchFamily="2" charset="2"/>
              <a:buChar char="«"/>
            </a:pPr>
            <a:r>
              <a:rPr lang="en-US" sz="1700" b="1" dirty="0">
                <a:latin typeface="Calibri" panose="020F0502020204030204" pitchFamily="34" charset="0"/>
              </a:rPr>
              <a:t>Often faced with risky situations due to anti-northern sentiments </a:t>
            </a:r>
          </a:p>
          <a:p>
            <a:pPr marL="457200" indent="-457200">
              <a:spcBef>
                <a:spcPct val="50000"/>
              </a:spcBef>
              <a:buClr>
                <a:srgbClr val="F02E00"/>
              </a:buClr>
              <a:buFont typeface="Wingdings" pitchFamily="2" charset="2"/>
              <a:buChar char="«"/>
            </a:pPr>
            <a:r>
              <a:rPr lang="en-US" sz="1700" b="1" dirty="0">
                <a:latin typeface="Calibri" panose="020F0502020204030204" pitchFamily="34" charset="0"/>
              </a:rPr>
              <a:t>Freedmen’s Bureau also helped to promote education in the south</a:t>
            </a:r>
          </a:p>
          <a:p>
            <a:pPr marL="457200" indent="-457200">
              <a:spcBef>
                <a:spcPct val="50000"/>
              </a:spcBef>
              <a:buClr>
                <a:srgbClr val="F02E00"/>
              </a:buClr>
              <a:buFont typeface="Wingdings" pitchFamily="2" charset="2"/>
              <a:buChar char="«"/>
            </a:pPr>
            <a:r>
              <a:rPr lang="en-US" sz="1700" b="1" dirty="0">
                <a:latin typeface="Calibri" panose="020F0502020204030204" pitchFamily="34" charset="0"/>
              </a:rPr>
              <a:t>Began to open schools for blacks</a:t>
            </a:r>
          </a:p>
          <a:p>
            <a:pPr marL="457200" indent="-457200">
              <a:spcBef>
                <a:spcPct val="50000"/>
              </a:spcBef>
              <a:buClr>
                <a:srgbClr val="F02E00"/>
              </a:buClr>
              <a:buFont typeface="Wingdings" pitchFamily="2" charset="2"/>
              <a:buChar char="«"/>
            </a:pPr>
            <a:r>
              <a:rPr lang="en-US" sz="1700" b="1" dirty="0">
                <a:latin typeface="Calibri" panose="020F0502020204030204" pitchFamily="34" charset="0"/>
              </a:rPr>
              <a:t> Eventually opened more than 3,000 schools, and went on to establish several colleges including Fisk University in Nashville, TN and Howard University in Washington, DC</a:t>
            </a:r>
          </a:p>
        </p:txBody>
      </p:sp>
      <p:pic>
        <p:nvPicPr>
          <p:cNvPr id="10245" name="Picture 5" descr="pol_cartoon-1872-Nast-Anti-Carpetbagger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 t="9456"/>
          <a:stretch>
            <a:fillRect/>
          </a:stretch>
        </p:blipFill>
        <p:spPr bwMode="auto">
          <a:xfrm>
            <a:off x="346075" y="1143000"/>
            <a:ext cx="3692525" cy="5257800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38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600" b="1">
                <a:solidFill>
                  <a:srgbClr val="000099"/>
                </a:solidFill>
                <a:latin typeface="Impact" pitchFamily="34" charset="0"/>
              </a:rPr>
              <a:t>Freedmen’s Bureau School</a:t>
            </a:r>
          </a:p>
        </p:txBody>
      </p:sp>
      <p:pic>
        <p:nvPicPr>
          <p:cNvPr id="11268" name="Picture 4" descr="Black School during Reconstruction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838200" y="1143000"/>
            <a:ext cx="7543800" cy="5400675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99"/>
                </a:solidFill>
                <a:latin typeface="Impact" pitchFamily="34" charset="0"/>
              </a:rPr>
              <a:t>Growing Northern Alarm</a:t>
            </a:r>
            <a:br>
              <a:rPr lang="en-US" b="1">
                <a:solidFill>
                  <a:srgbClr val="000099"/>
                </a:solidFill>
                <a:latin typeface="Impact" pitchFamily="34" charset="0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74675" indent="-57467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  <a:defRPr/>
            </a:pPr>
            <a:r>
              <a:rPr lang="en-US" sz="2800" dirty="0">
                <a:latin typeface="Calibri" panose="020F0502020204030204" pitchFamily="34" charset="0"/>
              </a:rPr>
              <a:t>Many Southern state constitutions fell short of minimum requirements. </a:t>
            </a:r>
          </a:p>
          <a:p>
            <a:pPr marL="574675" indent="-57467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  <a:defRPr/>
            </a:pPr>
            <a:r>
              <a:rPr lang="en-US" sz="2800" dirty="0">
                <a:latin typeface="Calibri" panose="020F0502020204030204" pitchFamily="34" charset="0"/>
              </a:rPr>
              <a:t>Johnson granted 13,500 special pardons.   </a:t>
            </a:r>
          </a:p>
          <a:p>
            <a:pPr marL="574675" indent="-57467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  <a:defRPr/>
            </a:pPr>
            <a:r>
              <a:rPr lang="en-US" sz="2800" dirty="0">
                <a:latin typeface="Calibri" panose="020F0502020204030204" pitchFamily="34" charset="0"/>
              </a:rPr>
              <a:t>In the first two years of Reconstruction, just one state was readmitted to the Union (TN in 1866)</a:t>
            </a:r>
          </a:p>
          <a:p>
            <a:pPr marL="574675" indent="-57467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  <a:defRPr/>
            </a:pPr>
            <a:r>
              <a:rPr lang="en-US" sz="2800" dirty="0">
                <a:latin typeface="Calibri" panose="020F0502020204030204" pitchFamily="34" charset="0"/>
              </a:rPr>
              <a:t>Revival of southern defiance</a:t>
            </a:r>
          </a:p>
          <a:p>
            <a:pPr marL="574675" indent="-574675">
              <a:spcBef>
                <a:spcPct val="50000"/>
              </a:spcBef>
              <a:buClr>
                <a:srgbClr val="D30A05"/>
              </a:buClr>
              <a:buFontTx/>
              <a:buNone/>
              <a:defRPr/>
            </a:pPr>
            <a:endParaRPr lang="en-US" sz="2800" dirty="0">
              <a:latin typeface="Calibri" panose="020F0502020204030204" pitchFamily="34" charset="0"/>
            </a:endParaRPr>
          </a:p>
          <a:p>
            <a:pPr>
              <a:buFontTx/>
              <a:buNone/>
              <a:defRPr/>
            </a:pPr>
            <a:r>
              <a:rPr lang="en-US" sz="2800" b="1" dirty="0">
                <a:latin typeface="Calibri" panose="020F0502020204030204" pitchFamily="34" charset="0"/>
              </a:rPr>
              <a:t>                           BLACK CODES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27305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99"/>
                </a:solidFill>
                <a:latin typeface="Impact" pitchFamily="34" charset="0"/>
              </a:rPr>
              <a:t>Black Codes</a:t>
            </a:r>
          </a:p>
        </p:txBody>
      </p:sp>
      <p:pic>
        <p:nvPicPr>
          <p:cNvPr id="13317" name="Picture 5" descr="black freedmen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11905" t="9111" r="23334" b="9111"/>
          <a:stretch>
            <a:fillRect/>
          </a:stretch>
        </p:blipFill>
        <p:spPr bwMode="auto">
          <a:xfrm>
            <a:off x="3162300" y="4314825"/>
            <a:ext cx="2819400" cy="2543175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429000"/>
          </a:xfrm>
        </p:spPr>
        <p:txBody>
          <a:bodyPr/>
          <a:lstStyle/>
          <a:p>
            <a:pPr marL="403225" indent="-40322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1800" b="1" dirty="0">
                <a:latin typeface="Calibri" panose="020F0502020204030204" pitchFamily="34" charset="0"/>
              </a:rPr>
              <a:t>An improvement over slavery, but blacks still had restrictions that whites did not endure</a:t>
            </a:r>
          </a:p>
          <a:p>
            <a:pPr marL="403225" indent="-40322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1800" b="1" dirty="0">
                <a:latin typeface="Calibri" panose="020F0502020204030204" pitchFamily="34" charset="0"/>
              </a:rPr>
              <a:t>Blacks could own certain types of property, could testify in cases involving other blacks, and existing marriages proclaimed legal</a:t>
            </a:r>
          </a:p>
          <a:p>
            <a:pPr marL="403225" indent="-40322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1800" b="1" dirty="0">
                <a:latin typeface="Calibri" panose="020F0502020204030204" pitchFamily="34" charset="0"/>
              </a:rPr>
              <a:t>Blacks could still not allowed to vote or serve on a jury, prevented from renting or leasing land, and forced into strict labor contracts</a:t>
            </a:r>
          </a:p>
          <a:p>
            <a:pPr>
              <a:spcBef>
                <a:spcPct val="50000"/>
              </a:spcBef>
              <a:buClr>
                <a:srgbClr val="D30A05"/>
              </a:buClr>
            </a:pPr>
            <a:r>
              <a:rPr lang="en-US" sz="1800" b="1" dirty="0">
                <a:latin typeface="Calibri" panose="020F0502020204030204" pitchFamily="34" charset="0"/>
              </a:rPr>
              <a:t>        *labor contracts could come with high fines and forced unpaid labor if contracts broken </a:t>
            </a:r>
          </a:p>
          <a:p>
            <a:pPr marL="285750" indent="-285750">
              <a:spcBef>
                <a:spcPct val="50000"/>
              </a:spcBef>
              <a:buClr>
                <a:srgbClr val="D30A05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latin typeface="Calibri" panose="020F0502020204030204" pitchFamily="34" charset="0"/>
              </a:rPr>
              <a:t>Restored pre-war system of race relations.  (Whites with power, blacks with little/no power)</a:t>
            </a:r>
            <a:br>
              <a:rPr lang="en-US" sz="1800" b="1" dirty="0">
                <a:solidFill>
                  <a:srgbClr val="FF0000"/>
                </a:solidFill>
                <a:latin typeface="Comic Sans MS" pitchFamily="66" charset="0"/>
              </a:rPr>
            </a:br>
            <a:endParaRPr lang="en-US" sz="18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2400"/>
          <a:ext cx="7772400" cy="6701245"/>
        </p:xfrm>
        <a:graphic>
          <a:graphicData uri="http://schemas.openxmlformats.org/drawingml/2006/table">
            <a:tbl>
              <a:tblPr/>
              <a:tblGrid>
                <a:gridCol w="153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9085">
                <a:tc>
                  <a:txBody>
                    <a:bodyPr/>
                    <a:lstStyle/>
                    <a:p>
                      <a:pPr marL="0" marR="0"/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latin typeface="Cambria"/>
                          <a:ea typeface="Times New Roman"/>
                        </a:rPr>
                        <a:t>How South will be brought back to the Union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latin typeface="Cambria"/>
                          <a:ea typeface="Times New Roman"/>
                        </a:rPr>
                        <a:t>Consequences faced for secession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>
                          <a:latin typeface="Cambria"/>
                          <a:ea typeface="Times New Roman"/>
                        </a:rPr>
                        <a:t>Plan for Freed Slaves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mbria"/>
                          <a:ea typeface="Times New Roman"/>
                        </a:rPr>
                        <a:t>Lincoln’s Reconstruction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mbria"/>
                          <a:ea typeface="Times New Roman"/>
                        </a:rPr>
                        <a:t>Plan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10% of 1860</a:t>
                      </a:r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 voting population will take oath of loyalty</a:t>
                      </a:r>
                    </a:p>
                    <a:p>
                      <a:pPr marL="0" marR="0"/>
                      <a:endParaRPr lang="en-US" sz="1600" baseline="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State government re-established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Very few</a:t>
                      </a: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Wanted</a:t>
                      </a:r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 easy transition</a:t>
                      </a:r>
                    </a:p>
                    <a:p>
                      <a:pPr marL="0" marR="0"/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Wanted to minimize anger and bitterness 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States had to allow slaves to remain free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mbria"/>
                          <a:ea typeface="Times New Roman"/>
                        </a:rPr>
                        <a:t>Johnson’s Reconstruction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mbria"/>
                          <a:ea typeface="Times New Roman"/>
                        </a:rPr>
                        <a:t>Plan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10%</a:t>
                      </a:r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 of 1860 voting population would take oath of loyalty</a:t>
                      </a:r>
                    </a:p>
                    <a:p>
                      <a:pPr marL="0" marR="0"/>
                      <a:endParaRPr lang="en-US" sz="1600" baseline="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State governments to be re-established</a:t>
                      </a:r>
                    </a:p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Wealthy southerners, Confederate government officials and military</a:t>
                      </a:r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 had to have presidential pardon</a:t>
                      </a:r>
                    </a:p>
                    <a:p>
                      <a:pPr marL="0" marR="0"/>
                      <a:endParaRPr lang="en-US" sz="1600" baseline="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States had to ratify 13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 amendment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8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mbria"/>
                          <a:ea typeface="Times New Roman"/>
                        </a:rPr>
                        <a:t>Congressional Reconstruction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mbria"/>
                          <a:ea typeface="Times New Roman"/>
                        </a:rPr>
                        <a:t>Plan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50% of voting</a:t>
                      </a:r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 population had to swear oath of allegiance </a:t>
                      </a:r>
                    </a:p>
                    <a:p>
                      <a:pPr marL="0" marR="0"/>
                      <a:endParaRPr lang="en-US" sz="1600" baseline="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Had to re-write state constitution</a:t>
                      </a:r>
                    </a:p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50% of population had to swear never voluntarily</a:t>
                      </a:r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 part </a:t>
                      </a:r>
                      <a:r>
                        <a:rPr lang="en-US" sz="1600" baseline="0">
                          <a:latin typeface="Times New Roman"/>
                          <a:ea typeface="Times New Roman"/>
                        </a:rPr>
                        <a:t>of Confederacy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Specific protections</a:t>
                      </a:r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/>
                      <a:endParaRPr lang="en-US" sz="1600" baseline="0" dirty="0">
                        <a:latin typeface="Times New Roman"/>
                        <a:ea typeface="Times New Roman"/>
                      </a:endParaRPr>
                    </a:p>
                    <a:p>
                      <a:pPr marL="0" marR="0"/>
                      <a:r>
                        <a:rPr lang="en-US" sz="1600" baseline="0" dirty="0">
                          <a:latin typeface="Times New Roman"/>
                          <a:ea typeface="Times New Roman"/>
                        </a:rPr>
                        <a:t>States had to ban slavery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0099"/>
                </a:solidFill>
                <a:latin typeface="Insula" pitchFamily="66" charset="0"/>
              </a:rPr>
              <a:t>Key Questions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1524000"/>
            <a:ext cx="2514600" cy="2057400"/>
          </a:xfrm>
          <a:prstGeom prst="rect">
            <a:avLst/>
          </a:prstGeom>
          <a:solidFill>
            <a:srgbClr val="D30A0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D30A0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How do we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bring the South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back into the 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Union?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752600" y="4038600"/>
            <a:ext cx="2514600" cy="2057400"/>
          </a:xfrm>
          <a:prstGeom prst="rect">
            <a:avLst/>
          </a:prstGeom>
          <a:solidFill>
            <a:srgbClr val="D30A0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D30A0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How do we 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rebuild the 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South after its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destruction 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during the war?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029200" y="4038600"/>
            <a:ext cx="2514600" cy="2057400"/>
          </a:xfrm>
          <a:prstGeom prst="rect">
            <a:avLst/>
          </a:prstGeom>
          <a:solidFill>
            <a:srgbClr val="D30A0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D30A0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How do we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integrate and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protect newly-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emancipated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black freedmen?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019800" y="1524000"/>
            <a:ext cx="2514600" cy="2057400"/>
          </a:xfrm>
          <a:prstGeom prst="rect">
            <a:avLst/>
          </a:prstGeom>
          <a:solidFill>
            <a:srgbClr val="D30A05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D30A05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branch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government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should control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process of</a:t>
            </a:r>
            <a:b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Reconstruction?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2057400" y="1066800"/>
            <a:ext cx="990600" cy="3810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  <a:effectLst>
            <a:prstShdw prst="shdw17" dist="17961" dir="2700000">
              <a:srgbClr val="7F0603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276600" y="1219200"/>
            <a:ext cx="762000" cy="27432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  <a:effectLst>
            <a:prstShdw prst="shdw17" dist="17961" dir="2700000">
              <a:srgbClr val="7F0603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953000" y="1219200"/>
            <a:ext cx="914400" cy="27432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  <a:effectLst>
            <a:prstShdw prst="shdw17" dist="17961" dir="2700000">
              <a:srgbClr val="7F0603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019800" y="990600"/>
            <a:ext cx="914400" cy="457200"/>
          </a:xfrm>
          <a:prstGeom prst="line">
            <a:avLst/>
          </a:prstGeom>
          <a:noFill/>
          <a:ln w="28575">
            <a:solidFill>
              <a:srgbClr val="D30A05"/>
            </a:solidFill>
            <a:round/>
            <a:headEnd/>
            <a:tailEnd type="triangle" w="med" len="med"/>
          </a:ln>
          <a:effectLst>
            <a:prstShdw prst="shdw17" dist="17961" dir="2700000">
              <a:srgbClr val="7F0603"/>
            </a:prst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/>
          <a:lstStyle/>
          <a:p>
            <a:pPr>
              <a:defRPr/>
            </a:pPr>
            <a:r>
              <a:rPr lang="en-US" sz="6000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D30A05"/>
                </a:solidFill>
                <a:effectLst>
                  <a:outerShdw dist="35921" dir="2700000" algn="ctr" rotWithShape="0">
                    <a:srgbClr val="000066">
                      <a:alpha val="50000"/>
                    </a:srgbClr>
                  </a:outerShdw>
                </a:effectLst>
                <a:latin typeface="Insula"/>
              </a:rPr>
              <a:t>RECONSTRUCTION</a:t>
            </a:r>
            <a:br>
              <a:rPr lang="en-US" sz="6000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D30A05"/>
                </a:solidFill>
                <a:effectLst>
                  <a:outerShdw dist="35921" dir="2700000" algn="ctr" rotWithShape="0">
                    <a:srgbClr val="000066">
                      <a:alpha val="50000"/>
                    </a:srgbClr>
                  </a:outerShdw>
                </a:effectLst>
                <a:latin typeface="Insula"/>
              </a:rPr>
            </a:br>
            <a:r>
              <a:rPr lang="en-US" sz="6000" kern="10" dirty="0">
                <a:ln w="1905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D30A05"/>
                </a:solidFill>
                <a:effectLst>
                  <a:outerShdw dist="35921" dir="2700000" algn="ctr" rotWithShape="0">
                    <a:srgbClr val="000066">
                      <a:alpha val="50000"/>
                    </a:srgbClr>
                  </a:outerShdw>
                </a:effectLst>
                <a:latin typeface="Insula"/>
              </a:rPr>
              <a:t>PLANS </a:t>
            </a:r>
            <a:endParaRPr lang="en-US" sz="6000" dirty="0">
              <a:solidFill>
                <a:srgbClr val="FF0000"/>
              </a:solidFill>
              <a:latin typeface="Insula"/>
              <a:cs typeface="Aharoni" pitchFamily="2" charset="-79"/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905000" y="4419600"/>
            <a:ext cx="5486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Lincoln’s Plan</a:t>
            </a:r>
          </a:p>
          <a:p>
            <a:pPr algn="ctr"/>
            <a:r>
              <a:rPr lang="en-US"/>
              <a:t>Johnson’s Plan</a:t>
            </a:r>
          </a:p>
          <a:p>
            <a:pPr algn="ctr"/>
            <a:r>
              <a:rPr lang="en-US"/>
              <a:t>Congressional 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349250"/>
            <a:ext cx="838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600" b="1">
                <a:solidFill>
                  <a:srgbClr val="000099"/>
                </a:solidFill>
                <a:latin typeface="Impact" pitchFamily="34" charset="0"/>
              </a:rPr>
              <a:t>President Lincoln’s Plan</a:t>
            </a:r>
          </a:p>
        </p:txBody>
      </p:sp>
      <p:pic>
        <p:nvPicPr>
          <p:cNvPr id="5124" name="Picture 4" descr="lincoln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b="2301"/>
          <a:stretch>
            <a:fillRect/>
          </a:stretch>
        </p:blipFill>
        <p:spPr bwMode="auto">
          <a:xfrm>
            <a:off x="609600" y="1447800"/>
            <a:ext cx="1384300" cy="5029200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38400" y="1255713"/>
            <a:ext cx="6324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2600" b="1" dirty="0">
                <a:latin typeface="Comic Sans MS" pitchFamily="66" charset="0"/>
              </a:rPr>
              <a:t>The 10% Plan</a:t>
            </a:r>
          </a:p>
          <a:p>
            <a:pPr marL="1022350" lvl="1" indent="-339725">
              <a:spcBef>
                <a:spcPct val="50000"/>
              </a:spcBef>
              <a:buClr>
                <a:srgbClr val="000099"/>
              </a:buClr>
              <a:buSzPct val="80000"/>
              <a:buFont typeface="DavysOtherDingbats" pitchFamily="2" charset="0"/>
              <a:buChar char="*"/>
            </a:pPr>
            <a:r>
              <a:rPr lang="en-US" sz="2000" b="1" dirty="0">
                <a:latin typeface="Calibri" panose="020F0502020204030204" pitchFamily="34" charset="0"/>
              </a:rPr>
              <a:t>Proclamation of Amnesty and Reconstruction</a:t>
            </a:r>
          </a:p>
          <a:p>
            <a:pPr marL="1022350" lvl="1" indent="-339725">
              <a:spcBef>
                <a:spcPct val="50000"/>
              </a:spcBef>
              <a:buClr>
                <a:srgbClr val="000099"/>
              </a:buClr>
              <a:buSzPct val="80000"/>
              <a:buFont typeface="DavysOtherDingbats" pitchFamily="2" charset="0"/>
              <a:buChar char="*"/>
            </a:pPr>
            <a:r>
              <a:rPr lang="en-US" sz="2000" b="1" dirty="0">
                <a:latin typeface="Calibri" panose="020F0502020204030204" pitchFamily="34" charset="0"/>
              </a:rPr>
              <a:t>Replace majority rule with “loyal rule” in the South.</a:t>
            </a:r>
          </a:p>
          <a:p>
            <a:pPr marL="1022350" lvl="1" indent="-339725">
              <a:spcBef>
                <a:spcPct val="50000"/>
              </a:spcBef>
              <a:buClr>
                <a:srgbClr val="000099"/>
              </a:buClr>
              <a:buSzPct val="80000"/>
              <a:buFont typeface="DavysOtherDingbats" pitchFamily="2" charset="0"/>
              <a:buChar char="*"/>
            </a:pPr>
            <a:r>
              <a:rPr lang="en-US" sz="2000" b="1" dirty="0">
                <a:latin typeface="Calibri" panose="020F0502020204030204" pitchFamily="34" charset="0"/>
              </a:rPr>
              <a:t>He didn’t consult Congress regarding Reconstruction.</a:t>
            </a:r>
          </a:p>
          <a:p>
            <a:pPr marL="1022350" lvl="1" indent="-339725">
              <a:spcBef>
                <a:spcPct val="50000"/>
              </a:spcBef>
              <a:buClr>
                <a:srgbClr val="000099"/>
              </a:buClr>
              <a:buSzPct val="80000"/>
              <a:buFont typeface="DavysOtherDingbats" pitchFamily="2" charset="0"/>
              <a:buChar char="*"/>
            </a:pPr>
            <a:r>
              <a:rPr lang="en-US" sz="2000" b="1" dirty="0">
                <a:latin typeface="Calibri" panose="020F0502020204030204" pitchFamily="34" charset="0"/>
              </a:rPr>
              <a:t>Wanted to make the South’s transition as easy as possible</a:t>
            </a:r>
          </a:p>
          <a:p>
            <a:pPr marL="1022350" lvl="1" indent="-339725">
              <a:spcBef>
                <a:spcPct val="50000"/>
              </a:spcBef>
              <a:buClr>
                <a:srgbClr val="000099"/>
              </a:buClr>
              <a:buSzPct val="80000"/>
              <a:buFont typeface="DavysOtherDingbats" pitchFamily="2" charset="0"/>
              <a:buChar char="*"/>
            </a:pPr>
            <a:r>
              <a:rPr lang="en-US" sz="2000" b="1" dirty="0">
                <a:latin typeface="Calibri" panose="020F0502020204030204" pitchFamily="34" charset="0"/>
              </a:rPr>
              <a:t>Wanted to minimize bitterness and anger so country could move forward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349250"/>
            <a:ext cx="838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600" b="1">
                <a:solidFill>
                  <a:srgbClr val="000099"/>
                </a:solidFill>
                <a:latin typeface="Impact" pitchFamily="34" charset="0"/>
              </a:rPr>
              <a:t>President Lincoln’s Plan</a:t>
            </a:r>
          </a:p>
        </p:txBody>
      </p:sp>
      <p:pic>
        <p:nvPicPr>
          <p:cNvPr id="5124" name="Picture 4" descr="lincoln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b="2301"/>
          <a:stretch>
            <a:fillRect/>
          </a:stretch>
        </p:blipFill>
        <p:spPr bwMode="auto">
          <a:xfrm>
            <a:off x="609600" y="1447800"/>
            <a:ext cx="1384300" cy="5029200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38400" y="1255713"/>
            <a:ext cx="6324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2600" b="1" dirty="0">
                <a:latin typeface="Comic Sans MS" pitchFamily="66" charset="0"/>
              </a:rPr>
              <a:t>The 10% Plan</a:t>
            </a:r>
          </a:p>
          <a:p>
            <a:pPr marL="1022350" lvl="1" indent="-339725">
              <a:spcBef>
                <a:spcPct val="50000"/>
              </a:spcBef>
              <a:buClr>
                <a:srgbClr val="000099"/>
              </a:buClr>
              <a:buSzPct val="80000"/>
              <a:buFont typeface="DavysOtherDingbats" pitchFamily="2" charset="0"/>
              <a:buChar char="*"/>
            </a:pPr>
            <a:r>
              <a:rPr lang="en-US" sz="2000" b="1" dirty="0">
                <a:latin typeface="Calibri" panose="020F0502020204030204" pitchFamily="34" charset="0"/>
              </a:rPr>
              <a:t>Pardon to all but the highest ranking military and civilian Confederate officers.</a:t>
            </a:r>
          </a:p>
          <a:p>
            <a:pPr marL="1022350" lvl="1" indent="-339725">
              <a:spcBef>
                <a:spcPct val="50000"/>
              </a:spcBef>
              <a:buClr>
                <a:srgbClr val="000099"/>
              </a:buClr>
              <a:buSzPct val="80000"/>
              <a:buFont typeface="DavysOtherDingbats" pitchFamily="2" charset="0"/>
              <a:buChar char="*"/>
            </a:pPr>
            <a:r>
              <a:rPr lang="en-US" sz="2000" b="1" dirty="0">
                <a:latin typeface="Calibri" panose="020F0502020204030204" pitchFamily="34" charset="0"/>
              </a:rPr>
              <a:t>States had to allow slaves to remain free</a:t>
            </a:r>
          </a:p>
          <a:p>
            <a:pPr marL="1022350" lvl="1" indent="-339725">
              <a:spcBef>
                <a:spcPct val="50000"/>
              </a:spcBef>
              <a:buClr>
                <a:srgbClr val="000099"/>
              </a:buClr>
              <a:buSzPct val="80000"/>
              <a:buFont typeface="DavysOtherDingbats" pitchFamily="2" charset="0"/>
              <a:buChar char="*"/>
            </a:pPr>
            <a:r>
              <a:rPr lang="en-US" sz="2000" b="1" dirty="0">
                <a:latin typeface="Calibri" panose="020F0502020204030204" pitchFamily="34" charset="0"/>
              </a:rPr>
              <a:t>When 10% of a state’s voting population in the 1860 election had taken an oath of loyalty and established a government, that state re-admitted.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349250"/>
            <a:ext cx="838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600" b="1">
                <a:solidFill>
                  <a:srgbClr val="000099"/>
                </a:solidFill>
                <a:latin typeface="Impact" pitchFamily="34" charset="0"/>
              </a:rPr>
              <a:t>President Andrew Johnson</a:t>
            </a:r>
          </a:p>
        </p:txBody>
      </p:sp>
      <p:pic>
        <p:nvPicPr>
          <p:cNvPr id="6148" name="Picture 4" descr="johnson2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457200" y="1371600"/>
            <a:ext cx="3579813" cy="4648200"/>
          </a:xfrm>
          <a:prstGeom prst="rect">
            <a:avLst/>
          </a:prstGeom>
          <a:noFill/>
          <a:ln w="9525">
            <a:solidFill>
              <a:srgbClr val="D30A05"/>
            </a:solidFill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343400" y="1447800"/>
            <a:ext cx="3962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</a:rPr>
              <a:t>Abraham Lincoln assassinated by Confederate sympathizer John Wilkes Booth on April 15, 1865</a:t>
            </a:r>
          </a:p>
          <a:p>
            <a:pPr marL="457200" indent="-457200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</a:rPr>
              <a:t>Vice President Andrew Johnson inherits the Presidency and the issue of Reconstruction after Lincoln’s death</a:t>
            </a:r>
          </a:p>
          <a:p>
            <a:pPr marL="457200" indent="-457200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</a:rPr>
              <a:t>Agreed with Lincoln that states had never legally left the Union.</a:t>
            </a:r>
          </a:p>
          <a:p>
            <a:pPr marL="457200" indent="-457200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  <a:sym typeface="Wingdings" pitchFamily="2" charset="2"/>
              </a:rPr>
              <a:t>Felt that the wealthy southerners were the ones responsible for secession, so they should face the consequences</a:t>
            </a:r>
          </a:p>
          <a:p>
            <a:pPr marL="457200" indent="-457200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  <a:sym typeface="Wingdings" pitchFamily="2" charset="2"/>
              </a:rPr>
              <a:t>Wanted to spare poor southerners too many penalties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7171" name="Picture 7" descr="http://www.ohiohistorycentral.org/images/Andrew_john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05000"/>
            <a:ext cx="3124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/>
              <a:t>PRESIDENT JOHNSON’S PLAN</a:t>
            </a:r>
          </a:p>
        </p:txBody>
      </p:sp>
      <p:sp>
        <p:nvSpPr>
          <p:cNvPr id="7173" name="Content Placeholder 17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/>
          <a:p>
            <a:pPr eaLnBrk="1" hangingPunct="1"/>
            <a:r>
              <a:rPr lang="en-US" sz="2000" b="1" dirty="0">
                <a:latin typeface="Calibri" panose="020F0502020204030204" pitchFamily="34" charset="0"/>
              </a:rPr>
              <a:t>Johnson thinks Lincoln’s plan a bit too lenient</a:t>
            </a:r>
          </a:p>
          <a:p>
            <a:pPr eaLnBrk="1" hangingPunct="1"/>
            <a:r>
              <a:rPr lang="en-US" sz="2000" b="1" dirty="0">
                <a:latin typeface="Calibri" panose="020F0502020204030204" pitchFamily="34" charset="0"/>
              </a:rPr>
              <a:t>Comes up with a similar plan that is slightly tougher</a:t>
            </a:r>
          </a:p>
          <a:p>
            <a:pPr eaLnBrk="1" hangingPunct="1"/>
            <a:r>
              <a:rPr lang="en-US" sz="2000" b="1" dirty="0">
                <a:latin typeface="Calibri" panose="020F0502020204030204" pitchFamily="34" charset="0"/>
              </a:rPr>
              <a:t>10% of voters have to take loyalty pledge (like Lincoln’s plan) </a:t>
            </a:r>
          </a:p>
          <a:p>
            <a:pPr eaLnBrk="1" hangingPunct="1"/>
            <a:r>
              <a:rPr lang="en-US" sz="2000" b="1" dirty="0">
                <a:latin typeface="Calibri" panose="020F0502020204030204" pitchFamily="34" charset="0"/>
              </a:rPr>
              <a:t>Adds the requirement of a presidential pardon for former Confederate government and military officers and  southerners owning property over $20,000</a:t>
            </a:r>
          </a:p>
          <a:p>
            <a:pPr eaLnBrk="1" hangingPunct="1"/>
            <a:r>
              <a:rPr lang="en-US" sz="2000" b="1" dirty="0">
                <a:latin typeface="Calibri" panose="020F0502020204030204" pitchFamily="34" charset="0"/>
              </a:rPr>
              <a:t>States had to abolish slavery and ratify the 13</a:t>
            </a:r>
            <a:r>
              <a:rPr lang="en-US" sz="2000" b="1" baseline="30000" dirty="0">
                <a:latin typeface="Calibri" panose="020F0502020204030204" pitchFamily="34" charset="0"/>
              </a:rPr>
              <a:t>th</a:t>
            </a:r>
            <a:r>
              <a:rPr lang="en-US" sz="2000" b="1" dirty="0">
                <a:latin typeface="Calibri" panose="020F0502020204030204" pitchFamily="34" charset="0"/>
              </a:rPr>
              <a:t> amendment</a:t>
            </a:r>
          </a:p>
          <a:p>
            <a:pPr eaLnBrk="1" hangingPunct="1"/>
            <a:endParaRPr lang="en-US" sz="2000" b="1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349250"/>
            <a:ext cx="838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600" b="1" dirty="0">
                <a:solidFill>
                  <a:srgbClr val="000099"/>
                </a:solidFill>
                <a:latin typeface="Impact" pitchFamily="34" charset="0"/>
              </a:rPr>
              <a:t>THE CONGRESSIONAL PLAN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09800" y="1219200"/>
            <a:ext cx="4800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</a:rPr>
              <a:t>Known as the Wade-Davis bill, after its sponsors</a:t>
            </a:r>
          </a:p>
          <a:p>
            <a:pPr marL="398463" indent="-398463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</a:rPr>
              <a:t>Congress felt the south should face harsh punishment for its actions</a:t>
            </a:r>
          </a:p>
          <a:p>
            <a:pPr marL="398463" indent="-398463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</a:rPr>
              <a:t>Required 50% of the number of 1860 voters in a state to take an oath of allegiance (swearing they had never voluntarily aided the rebellion ).</a:t>
            </a:r>
          </a:p>
          <a:p>
            <a:pPr marL="398463" indent="-398463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</a:rPr>
              <a:t>Required a state constitutional convention before the election of state officials.</a:t>
            </a:r>
          </a:p>
          <a:p>
            <a:pPr marL="398463" indent="-398463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</a:rPr>
              <a:t>Enacted specific safeguards of freedmen’s liberties.</a:t>
            </a:r>
          </a:p>
          <a:p>
            <a:pPr marL="398463" indent="-398463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  <a:sym typeface="Wingdings" pitchFamily="2" charset="2"/>
              </a:rPr>
              <a:t>States had to ban slavery</a:t>
            </a:r>
          </a:p>
          <a:p>
            <a:pPr marL="398463" indent="-398463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b="1" dirty="0">
                <a:latin typeface="Calibri" panose="020F0502020204030204" pitchFamily="34" charset="0"/>
                <a:sym typeface="Wingdings" pitchFamily="2" charset="2"/>
              </a:rPr>
              <a:t>Only after all these criteria were met would states be readmitted to the Union</a:t>
            </a:r>
          </a:p>
        </p:txBody>
      </p:sp>
      <p:pic>
        <p:nvPicPr>
          <p:cNvPr id="8197" name="Picture 5" descr="Davi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6996113" y="1528763"/>
            <a:ext cx="18891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Wa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4963"/>
            <a:ext cx="14589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3814763"/>
            <a:ext cx="152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30A05"/>
                </a:solidFill>
                <a:latin typeface="Comic Sans MS" pitchFamily="66" charset="0"/>
              </a:rPr>
              <a:t>Senator</a:t>
            </a:r>
            <a:br>
              <a:rPr lang="en-US" sz="2000">
                <a:solidFill>
                  <a:srgbClr val="D30A05"/>
                </a:solidFill>
                <a:latin typeface="Comic Sans MS" pitchFamily="66" charset="0"/>
              </a:rPr>
            </a:br>
            <a:r>
              <a:rPr lang="en-US" sz="2000">
                <a:solidFill>
                  <a:srgbClr val="D30A05"/>
                </a:solidFill>
                <a:latin typeface="Comic Sans MS" pitchFamily="66" charset="0"/>
              </a:rPr>
              <a:t>Benjamin</a:t>
            </a:r>
            <a:br>
              <a:rPr lang="en-US" sz="2000">
                <a:solidFill>
                  <a:srgbClr val="D30A05"/>
                </a:solidFill>
                <a:latin typeface="Comic Sans MS" pitchFamily="66" charset="0"/>
              </a:rPr>
            </a:br>
            <a:r>
              <a:rPr lang="en-US" sz="2000">
                <a:solidFill>
                  <a:srgbClr val="D30A05"/>
                </a:solidFill>
                <a:latin typeface="Comic Sans MS" pitchFamily="66" charset="0"/>
              </a:rPr>
              <a:t>Wade</a:t>
            </a:r>
            <a:br>
              <a:rPr lang="en-US" sz="2000">
                <a:solidFill>
                  <a:srgbClr val="D30A05"/>
                </a:solidFill>
                <a:latin typeface="Comic Sans MS" pitchFamily="66" charset="0"/>
              </a:rPr>
            </a:br>
            <a:r>
              <a:rPr lang="en-US" sz="2000">
                <a:solidFill>
                  <a:srgbClr val="D30A05"/>
                </a:solidFill>
                <a:latin typeface="Comic Sans MS" pitchFamily="66" charset="0"/>
              </a:rPr>
              <a:t>(R-OH)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086600" y="3814763"/>
            <a:ext cx="175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30A05"/>
                </a:solidFill>
                <a:latin typeface="Comic Sans MS" pitchFamily="66" charset="0"/>
              </a:rPr>
              <a:t>Congressman</a:t>
            </a:r>
            <a:br>
              <a:rPr lang="en-US" sz="2000">
                <a:solidFill>
                  <a:srgbClr val="D30A05"/>
                </a:solidFill>
                <a:latin typeface="Comic Sans MS" pitchFamily="66" charset="0"/>
              </a:rPr>
            </a:br>
            <a:r>
              <a:rPr lang="en-US" sz="2000">
                <a:solidFill>
                  <a:srgbClr val="D30A05"/>
                </a:solidFill>
                <a:latin typeface="Comic Sans MS" pitchFamily="66" charset="0"/>
              </a:rPr>
              <a:t>Henry</a:t>
            </a:r>
            <a:br>
              <a:rPr lang="en-US" sz="2000">
                <a:solidFill>
                  <a:srgbClr val="D30A05"/>
                </a:solidFill>
                <a:latin typeface="Comic Sans MS" pitchFamily="66" charset="0"/>
              </a:rPr>
            </a:br>
            <a:r>
              <a:rPr lang="en-US" sz="2000">
                <a:solidFill>
                  <a:srgbClr val="D30A05"/>
                </a:solidFill>
                <a:latin typeface="Comic Sans MS" pitchFamily="66" charset="0"/>
              </a:rPr>
              <a:t>W. Davis</a:t>
            </a:r>
            <a:br>
              <a:rPr lang="en-US" sz="2000">
                <a:solidFill>
                  <a:srgbClr val="D30A05"/>
                </a:solidFill>
                <a:latin typeface="Comic Sans MS" pitchFamily="66" charset="0"/>
              </a:rPr>
            </a:br>
            <a:r>
              <a:rPr lang="en-US" sz="2000">
                <a:solidFill>
                  <a:srgbClr val="D30A05"/>
                </a:solidFill>
                <a:latin typeface="Comic Sans MS" pitchFamily="66" charset="0"/>
              </a:rPr>
              <a:t>(R-MD)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0A0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0099"/>
                </a:solidFill>
                <a:latin typeface="Impact" pitchFamily="34" charset="0"/>
              </a:rPr>
              <a:t>13</a:t>
            </a:r>
            <a:r>
              <a:rPr lang="en-US" sz="4800" b="1" baseline="30000">
                <a:solidFill>
                  <a:srgbClr val="000099"/>
                </a:solidFill>
                <a:latin typeface="Impact" pitchFamily="34" charset="0"/>
              </a:rPr>
              <a:t>th</a:t>
            </a:r>
            <a:r>
              <a:rPr lang="en-US" sz="4800" b="1">
                <a:solidFill>
                  <a:srgbClr val="000099"/>
                </a:solidFill>
                <a:latin typeface="Impact" pitchFamily="34" charset="0"/>
              </a:rPr>
              <a:t> Amendment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1524001"/>
            <a:ext cx="7924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5938" indent="-515938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2400" b="1" dirty="0">
                <a:latin typeface="Calibri" panose="020F0502020204030204" pitchFamily="34" charset="0"/>
              </a:rPr>
              <a:t>Passed to ensure the permanent removal of slavery since Emancipation Proclamation only addressed the Confederate states</a:t>
            </a:r>
          </a:p>
          <a:p>
            <a:pPr marL="515938" indent="-515938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2400" b="1" dirty="0">
                <a:latin typeface="Calibri" panose="020F0502020204030204" pitchFamily="34" charset="0"/>
              </a:rPr>
              <a:t>Ratified in December, 1865.</a:t>
            </a:r>
          </a:p>
          <a:p>
            <a:pPr marL="515938" indent="-515938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Made slavery illegal throughout the United States</a:t>
            </a:r>
          </a:p>
          <a:p>
            <a:pPr marL="515938" indent="-515938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2400" b="1" dirty="0">
                <a:latin typeface="Calibri" panose="020F0502020204030204" pitchFamily="34" charset="0"/>
              </a:rPr>
              <a:t>Former slaves now free to marry legally and to travel without documentation</a:t>
            </a:r>
          </a:p>
          <a:p>
            <a:pPr marL="515938" indent="-515938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r>
              <a:rPr lang="en-US" sz="2400" b="1" dirty="0">
                <a:latin typeface="Calibri" panose="020F0502020204030204" pitchFamily="34" charset="0"/>
              </a:rPr>
              <a:t>Many demanded the same economic and political rights as whites, though they were unprepared for what to do with those rights</a:t>
            </a:r>
          </a:p>
          <a:p>
            <a:pPr marL="515938" indent="-515938">
              <a:spcBef>
                <a:spcPct val="50000"/>
              </a:spcBef>
              <a:buClr>
                <a:srgbClr val="D30A05"/>
              </a:buClr>
              <a:buFont typeface="Wingdings" pitchFamily="2" charset="2"/>
              <a:buChar char="«"/>
            </a:pPr>
            <a:endParaRPr lang="en-US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809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</vt:lpstr>
      <vt:lpstr>Comic Sans MS</vt:lpstr>
      <vt:lpstr>DavysOtherDingbats</vt:lpstr>
      <vt:lpstr>Impact</vt:lpstr>
      <vt:lpstr>Insula</vt:lpstr>
      <vt:lpstr>Times New Roman</vt:lpstr>
      <vt:lpstr>Wingdings</vt:lpstr>
      <vt:lpstr>Default Design</vt:lpstr>
      <vt:lpstr>Page 34</vt:lpstr>
      <vt:lpstr>PowerPoint Presentation</vt:lpstr>
      <vt:lpstr>RECONSTRUCTION PLANS </vt:lpstr>
      <vt:lpstr>PowerPoint Presentation</vt:lpstr>
      <vt:lpstr>PowerPoint Presentation</vt:lpstr>
      <vt:lpstr>PowerPoint Presentation</vt:lpstr>
      <vt:lpstr>PRESIDENT JOHNSON’S PLAN</vt:lpstr>
      <vt:lpstr>PowerPoint Presentation</vt:lpstr>
      <vt:lpstr>PowerPoint Presentation</vt:lpstr>
      <vt:lpstr>PowerPoint Presentation</vt:lpstr>
      <vt:lpstr>PowerPoint Presentation</vt:lpstr>
      <vt:lpstr>Growing Northern Alarm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</dc:creator>
  <cp:lastModifiedBy>selshafie@wcpschools.wcpss.local</cp:lastModifiedBy>
  <cp:revision>57</cp:revision>
  <dcterms:created xsi:type="dcterms:W3CDTF">2007-03-04T19:58:11Z</dcterms:created>
  <dcterms:modified xsi:type="dcterms:W3CDTF">2019-01-02T02:47:07Z</dcterms:modified>
</cp:coreProperties>
</file>