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73" r:id="rId2"/>
    <p:sldId id="274" r:id="rId3"/>
    <p:sldId id="275" r:id="rId4"/>
    <p:sldId id="276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2" r:id="rId21"/>
    <p:sldId id="271" r:id="rId22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4" autoAdjust="0"/>
    <p:restoredTop sz="86389" autoAdjust="0"/>
  </p:normalViewPr>
  <p:slideViewPr>
    <p:cSldViewPr>
      <p:cViewPr varScale="1">
        <p:scale>
          <a:sx n="30" d="100"/>
          <a:sy n="30" d="100"/>
        </p:scale>
        <p:origin x="365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A8853EEF-A58E-45EE-90FC-1E9FF265C8E2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BC8549D5-05DF-48DC-9AF2-F0E19BBFD3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506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B7AA3B3A-AF6C-477B-AACE-1EA615F47F29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9B2884A-66AE-49BB-B1B4-7CDD7E7466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198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Abraham Lincoln, 10% Plan,</a:t>
            </a:r>
            <a:r>
              <a:rPr lang="en-US" baseline="0" dirty="0" smtClean="0"/>
              <a:t> Andrew Johnson, Abolish slavery, Adopt 13</a:t>
            </a:r>
            <a:r>
              <a:rPr lang="en-US" baseline="30000" dirty="0" smtClean="0"/>
              <a:t>th</a:t>
            </a:r>
            <a:r>
              <a:rPr lang="en-US" baseline="0" dirty="0" smtClean="0"/>
              <a:t> Amendment, rebuild state governments.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2884A-66AE-49BB-B1B4-7CDD7E74665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0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3482E-4910-4242-8E6C-E5DD14D69C49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B8F5-0671-4362-932C-47301F922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3482E-4910-4242-8E6C-E5DD14D69C49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B8F5-0671-4362-932C-47301F922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3482E-4910-4242-8E6C-E5DD14D69C49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B8F5-0671-4362-932C-47301F922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3482E-4910-4242-8E6C-E5DD14D69C49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B8F5-0671-4362-932C-47301F922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3482E-4910-4242-8E6C-E5DD14D69C49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B8F5-0671-4362-932C-47301F922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3482E-4910-4242-8E6C-E5DD14D69C49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B8F5-0671-4362-932C-47301F922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3482E-4910-4242-8E6C-E5DD14D69C49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B8F5-0671-4362-932C-47301F922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3482E-4910-4242-8E6C-E5DD14D69C49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B8F5-0671-4362-932C-47301F922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3482E-4910-4242-8E6C-E5DD14D69C49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B8F5-0671-4362-932C-47301F922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3482E-4910-4242-8E6C-E5DD14D69C49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B8F5-0671-4362-932C-47301F922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3482E-4910-4242-8E6C-E5DD14D69C49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B8F5-0671-4362-932C-47301F922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3482E-4910-4242-8E6C-E5DD14D69C49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2B8F5-0671-4362-932C-47301F922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Reconstruction Vocabulary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Reconstruction</a:t>
            </a:r>
            <a:r>
              <a:rPr lang="en-US" sz="3600" dirty="0" smtClean="0"/>
              <a:t>- The period after the Civil </a:t>
            </a:r>
            <a:r>
              <a:rPr lang="en-US" sz="3600" dirty="0"/>
              <a:t>W</a:t>
            </a:r>
            <a:r>
              <a:rPr lang="en-US" sz="3600" dirty="0" smtClean="0"/>
              <a:t>ar where the South was rebuilt </a:t>
            </a:r>
          </a:p>
          <a:p>
            <a:r>
              <a:rPr lang="en-US" sz="3600" b="1" dirty="0" smtClean="0"/>
              <a:t>13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 Amendment- </a:t>
            </a:r>
            <a:r>
              <a:rPr lang="en-US" sz="3600" smtClean="0"/>
              <a:t>Abolished,slavery</a:t>
            </a:r>
            <a:r>
              <a:rPr lang="en-US" sz="3600" dirty="0" smtClean="0"/>
              <a:t> </a:t>
            </a:r>
            <a:r>
              <a:rPr lang="en-US" sz="3600" dirty="0" smtClean="0"/>
              <a:t>and involuntary servitude </a:t>
            </a:r>
          </a:p>
          <a:p>
            <a:r>
              <a:rPr lang="en-US" sz="3600" b="1" dirty="0" smtClean="0"/>
              <a:t>14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 Amendment- </a:t>
            </a:r>
            <a:r>
              <a:rPr lang="en-US" sz="3600" dirty="0" smtClean="0"/>
              <a:t>Defines citizenship, prevents states from interfering with the rights of citizens of the  United States</a:t>
            </a:r>
          </a:p>
          <a:p>
            <a:r>
              <a:rPr lang="en-US" sz="3600" b="1" dirty="0" smtClean="0"/>
              <a:t>15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 Amendment- </a:t>
            </a:r>
            <a:r>
              <a:rPr lang="en-US" sz="3600" dirty="0" smtClean="0"/>
              <a:t>Extended the right to vote to African American men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9761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Lincoln’s 10 Percent Plan 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ernard MT Condensed" pitchFamily="18" charset="0"/>
              </a:rPr>
              <a:t>Wanted to make it easy for states to rejoin the Union.  </a:t>
            </a:r>
          </a:p>
          <a:p>
            <a:r>
              <a:rPr lang="en-US" dirty="0" smtClean="0">
                <a:solidFill>
                  <a:schemeClr val="bg1"/>
                </a:solidFill>
                <a:latin typeface="Bernard MT Condensed" pitchFamily="18" charset="0"/>
              </a:rPr>
              <a:t>When 10% of the states voters swore an oath of loyalty to the United States, the voters could create a new government. </a:t>
            </a:r>
          </a:p>
          <a:p>
            <a:r>
              <a:rPr lang="en-US" dirty="0" smtClean="0">
                <a:solidFill>
                  <a:schemeClr val="bg1"/>
                </a:solidFill>
                <a:latin typeface="Bernard MT Condensed" pitchFamily="18" charset="0"/>
              </a:rPr>
              <a:t>The new government would have to declare an end to slavery. (13th Amendment!) </a:t>
            </a:r>
          </a:p>
          <a:p>
            <a:r>
              <a:rPr lang="en-US" dirty="0" smtClean="0">
                <a:solidFill>
                  <a:schemeClr val="bg1"/>
                </a:solidFill>
                <a:latin typeface="Bernard MT Condensed" pitchFamily="18" charset="0"/>
              </a:rPr>
              <a:t>Gave former Confederates </a:t>
            </a:r>
            <a:r>
              <a:rPr lang="en-US" u="sng" dirty="0" smtClean="0">
                <a:solidFill>
                  <a:schemeClr val="bg1"/>
                </a:solidFill>
                <a:latin typeface="Bernard MT Condensed" pitchFamily="18" charset="0"/>
              </a:rPr>
              <a:t>amnesty:</a:t>
            </a:r>
            <a:r>
              <a:rPr lang="en-US" dirty="0" smtClean="0">
                <a:solidFill>
                  <a:schemeClr val="bg1"/>
                </a:solidFill>
                <a:latin typeface="Bernard MT Condensed" pitchFamily="18" charset="0"/>
              </a:rPr>
              <a:t> a group pardon. </a:t>
            </a:r>
          </a:p>
          <a:p>
            <a:pPr algn="ctr">
              <a:buNone/>
            </a:pPr>
            <a:r>
              <a:rPr lang="en-US" sz="1500" dirty="0">
                <a:solidFill>
                  <a:schemeClr val="bg1"/>
                </a:solidFill>
                <a:latin typeface="Bernard MT Condensed" pitchFamily="18" charset="0"/>
              </a:rPr>
              <a:t>*</a:t>
            </a:r>
            <a:r>
              <a:rPr lang="en-US" sz="1500" dirty="0" smtClean="0">
                <a:solidFill>
                  <a:schemeClr val="bg1"/>
                </a:solidFill>
                <a:latin typeface="Bernard MT Condensed" pitchFamily="18" charset="0"/>
              </a:rPr>
              <a:t>Did not apply to Confederate government leaders and top military officers.</a:t>
            </a:r>
            <a:r>
              <a:rPr lang="en-US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Bernard MT Condensed" pitchFamily="18" charset="0"/>
              </a:rPr>
              <a:t>Freedman’s Bureau </a:t>
            </a:r>
            <a:endParaRPr lang="en-US" sz="6000" dirty="0"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omic Sans MS" pitchFamily="66" charset="0"/>
              </a:rPr>
              <a:t>It was imperative to deal with the needs of </a:t>
            </a:r>
            <a:r>
              <a:rPr lang="en-US" u="sng" dirty="0" smtClean="0">
                <a:latin typeface="Comic Sans MS" pitchFamily="66" charset="0"/>
              </a:rPr>
              <a:t>freedmen,</a:t>
            </a:r>
            <a:r>
              <a:rPr lang="en-US" dirty="0" smtClean="0">
                <a:latin typeface="Comic Sans MS" pitchFamily="66" charset="0"/>
              </a:rPr>
              <a:t> enslaved people who had been freed by the war.</a:t>
            </a:r>
          </a:p>
          <a:p>
            <a:r>
              <a:rPr lang="en-US" dirty="0" smtClean="0">
                <a:latin typeface="Comic Sans MS" pitchFamily="66" charset="0"/>
              </a:rPr>
              <a:t>Schools were set up to teach freedmen how to read and write.</a:t>
            </a:r>
          </a:p>
          <a:p>
            <a:r>
              <a:rPr lang="en-US" dirty="0" smtClean="0">
                <a:latin typeface="Comic Sans MS" pitchFamily="66" charset="0"/>
              </a:rPr>
              <a:t>Public schools in the south now taught blacks and whites.  </a:t>
            </a:r>
          </a:p>
          <a:p>
            <a:r>
              <a:rPr lang="en-US" dirty="0" smtClean="0">
                <a:latin typeface="Comic Sans MS" pitchFamily="66" charset="0"/>
              </a:rPr>
              <a:t>The F.B. also helped people find jobs, and resolved disputes between whites and blacks.  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bg1"/>
                </a:solidFill>
                <a:latin typeface="Algerian" pitchFamily="82" charset="0"/>
              </a:rPr>
              <a:t>Assassination! </a:t>
            </a:r>
            <a:endParaRPr lang="en-US" sz="8000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radley Hand ITC" pitchFamily="66" charset="0"/>
              </a:rPr>
              <a:t>President Lincoln had hoped for a peaceful Reconstruction but he had no time to put his plans into practice.  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Bradley Hand ITC" pitchFamily="66" charset="0"/>
              </a:rPr>
              <a:t>On April 14, 1865 he was shot and killed.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Bradley Hand ITC" pitchFamily="66" charset="0"/>
              </a:rPr>
              <a:t>John Wilkes Booth slipped up behind Lincoln and his wife while there were attending a play at Ford’s theater in Washington. He died two hours later.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Bradley Hand ITC" pitchFamily="66" charset="0"/>
              </a:rPr>
              <a:t>Booth was later shot after pursuers trapped him in a barn and set it on fire. 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Bradley Hand ITC" pitchFamily="66" charset="0"/>
              </a:rPr>
              <a:t>8 people were convicted and 4 hanged for their parts </a:t>
            </a:r>
            <a:r>
              <a:rPr lang="en-US" b="1" dirty="0" smtClean="0">
                <a:latin typeface="Bradley Hand ITC" pitchFamily="66" charset="0"/>
              </a:rPr>
              <a:t>in </a:t>
            </a:r>
            <a:r>
              <a:rPr lang="en-US" dirty="0" smtClean="0">
                <a:latin typeface="Bradley Hand ITC" pitchFamily="66" charset="0"/>
              </a:rPr>
              <a:t>Lincoln’s death.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000" dirty="0" smtClean="0">
                <a:latin typeface="Bernard MT Condensed" pitchFamily="18" charset="0"/>
              </a:rPr>
              <a:t>Andrew Johnson</a:t>
            </a:r>
            <a:endParaRPr lang="en-US" sz="7000" dirty="0"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After Lincoln’s death Johnson, the VP, takes over as President.  </a:t>
            </a:r>
          </a:p>
          <a:p>
            <a:r>
              <a:rPr lang="en-US" dirty="0" smtClean="0">
                <a:latin typeface="Comic Sans MS" pitchFamily="66" charset="0"/>
              </a:rPr>
              <a:t>First, the 13</a:t>
            </a:r>
            <a:r>
              <a:rPr lang="en-US" baseline="30000" dirty="0" smtClean="0">
                <a:latin typeface="Comic Sans MS" pitchFamily="66" charset="0"/>
              </a:rPr>
              <a:t>th</a:t>
            </a:r>
            <a:r>
              <a:rPr lang="en-US" dirty="0" smtClean="0">
                <a:latin typeface="Comic Sans MS" pitchFamily="66" charset="0"/>
              </a:rPr>
              <a:t> amendment is established to ABOLISH SLAVERY. </a:t>
            </a:r>
          </a:p>
          <a:p>
            <a:r>
              <a:rPr lang="en-US" dirty="0" smtClean="0">
                <a:latin typeface="Comic Sans MS" pitchFamily="66" charset="0"/>
              </a:rPr>
              <a:t>Johnson’s Plan: Each state had to abolish slavery and ratify the 13</a:t>
            </a:r>
            <a:r>
              <a:rPr lang="en-US" baseline="30000" dirty="0" smtClean="0">
                <a:latin typeface="Comic Sans MS" pitchFamily="66" charset="0"/>
              </a:rPr>
              <a:t>th</a:t>
            </a:r>
            <a:r>
              <a:rPr lang="en-US" dirty="0" smtClean="0">
                <a:latin typeface="Comic Sans MS" pitchFamily="66" charset="0"/>
              </a:rPr>
              <a:t> amendment.  They would also be allowed to organize new governments and elect representatives to Congress. 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Comic Sans MS" pitchFamily="66" charset="0"/>
              </a:rPr>
              <a:t>Review Questions </a:t>
            </a:r>
            <a:endParaRPr lang="en-US" sz="60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Who was the first President during Reconstruction?</a:t>
            </a:r>
          </a:p>
          <a:p>
            <a:r>
              <a:rPr lang="en-US" sz="4000" dirty="0" smtClean="0">
                <a:latin typeface="Comic Sans MS" pitchFamily="66" charset="0"/>
              </a:rPr>
              <a:t>What was his plan for rebuilding the nation called?</a:t>
            </a:r>
          </a:p>
          <a:p>
            <a:r>
              <a:rPr lang="en-US" sz="4000" dirty="0" smtClean="0">
                <a:latin typeface="Comic Sans MS" pitchFamily="66" charset="0"/>
              </a:rPr>
              <a:t>Who was the second President during Reconstruction?</a:t>
            </a:r>
          </a:p>
          <a:p>
            <a:r>
              <a:rPr lang="en-US" sz="4000" dirty="0" smtClean="0">
                <a:latin typeface="Comic Sans MS" pitchFamily="66" charset="0"/>
              </a:rPr>
              <a:t>Describe the parts of his plan. </a:t>
            </a:r>
            <a:endParaRPr lang="en-US" sz="4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u="sng" dirty="0" smtClean="0">
                <a:solidFill>
                  <a:schemeClr val="bg1"/>
                </a:solidFill>
                <a:latin typeface="Algerian" pitchFamily="82" charset="0"/>
              </a:rPr>
              <a:t>Black Codes </a:t>
            </a:r>
            <a:endParaRPr lang="en-US" sz="6000" u="sng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 a series of public meetings, the committee heard testimony about </a:t>
            </a:r>
            <a:r>
              <a:rPr lang="en-US" u="sng" dirty="0" smtClean="0">
                <a:solidFill>
                  <a:schemeClr val="bg1"/>
                </a:solidFill>
              </a:rPr>
              <a:t>black codes</a:t>
            </a:r>
            <a:r>
              <a:rPr lang="en-US" dirty="0" smtClean="0">
                <a:solidFill>
                  <a:schemeClr val="bg1"/>
                </a:solidFill>
              </a:rPr>
              <a:t> new laws used by southern states to control African Americans. 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Anger at these developments led Congress to be even harsher. 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Radical Republicans took the lead and began to implement two major goals.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To prevent former Confederates from gaining control over southern politics.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Protect freedmen and guarantee them a right to vote.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Bernard MT Condensed" pitchFamily="18" charset="0"/>
              </a:rPr>
              <a:t>Reconstruction Act of 1867</a:t>
            </a:r>
            <a:endParaRPr lang="en-US" sz="60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  <a:latin typeface="Bernard MT Condensed" pitchFamily="18" charset="0"/>
              </a:rPr>
              <a:t>Passed by the Radical Republicans (new leaders) in congress.</a:t>
            </a:r>
          </a:p>
          <a:p>
            <a:pPr marL="514350" indent="-514350">
              <a:buAutoNum type="arabicPeriod"/>
            </a:pPr>
            <a:r>
              <a:rPr lang="en-US" sz="3000" dirty="0" smtClean="0">
                <a:solidFill>
                  <a:schemeClr val="bg1"/>
                </a:solidFill>
                <a:latin typeface="Bernard MT Condensed" pitchFamily="18" charset="0"/>
              </a:rPr>
              <a:t>Divide the South into 5 military districts.</a:t>
            </a:r>
          </a:p>
          <a:p>
            <a:pPr marL="514350" indent="-514350">
              <a:buAutoNum type="arabicPeriod"/>
            </a:pPr>
            <a:r>
              <a:rPr lang="en-US" sz="3000" dirty="0" smtClean="0">
                <a:solidFill>
                  <a:schemeClr val="bg1"/>
                </a:solidFill>
                <a:latin typeface="Bernard MT Condensed" pitchFamily="18" charset="0"/>
              </a:rPr>
              <a:t>10 out of the 11 states would be under military rule.</a:t>
            </a:r>
          </a:p>
          <a:p>
            <a:pPr marL="514350" indent="-514350">
              <a:buAutoNum type="arabicPeriod"/>
            </a:pPr>
            <a:r>
              <a:rPr lang="en-US" sz="3000" dirty="0" smtClean="0">
                <a:solidFill>
                  <a:schemeClr val="bg1"/>
                </a:solidFill>
                <a:latin typeface="Bernard MT Condensed" pitchFamily="18" charset="0"/>
              </a:rPr>
              <a:t>Had to pass the 13, 14 (A-A Citizenship), 15 (A-A- right to vote) amendment. </a:t>
            </a:r>
          </a:p>
          <a:p>
            <a:pPr marL="514350" indent="-514350">
              <a:buAutoNum type="arabicPeriod"/>
            </a:pPr>
            <a:r>
              <a:rPr lang="en-US" sz="3000" dirty="0" smtClean="0">
                <a:solidFill>
                  <a:schemeClr val="bg1"/>
                </a:solidFill>
                <a:latin typeface="Bernard MT Condensed" pitchFamily="18" charset="0"/>
              </a:rPr>
              <a:t>Must write a new Constitution before returning to the Union.</a:t>
            </a:r>
          </a:p>
          <a:p>
            <a:pPr marL="514350" indent="-514350">
              <a:buAutoNum type="arabicPeriod"/>
            </a:pPr>
            <a:r>
              <a:rPr lang="en-US" sz="3000" dirty="0" smtClean="0">
                <a:solidFill>
                  <a:schemeClr val="bg1"/>
                </a:solidFill>
                <a:latin typeface="Bernard MT Condensed" pitchFamily="18" charset="0"/>
              </a:rPr>
              <a:t>Anyone with ties to the Confederacy couldn’t hold office. </a:t>
            </a:r>
            <a:endParaRPr lang="en-US" sz="30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ap-reconstruc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76" y="685800"/>
            <a:ext cx="9036424" cy="548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500" dirty="0" smtClean="0">
                <a:latin typeface="Algerian" pitchFamily="82" charset="0"/>
              </a:rPr>
              <a:t>Response to Radicals </a:t>
            </a:r>
            <a:endParaRPr lang="en-US" sz="55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>
                <a:latin typeface="Comic Sans MS" pitchFamily="66" charset="0"/>
              </a:rPr>
              <a:t>Scalawags:</a:t>
            </a:r>
            <a:r>
              <a:rPr lang="en-US" dirty="0" smtClean="0">
                <a:latin typeface="Comic Sans MS" pitchFamily="66" charset="0"/>
              </a:rPr>
              <a:t> Southern whites who oppose secession.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u="sng" dirty="0" smtClean="0">
                <a:latin typeface="Comic Sans MS" pitchFamily="66" charset="0"/>
              </a:rPr>
              <a:t>Freedmen:</a:t>
            </a:r>
            <a:r>
              <a:rPr lang="en-US" dirty="0" smtClean="0">
                <a:latin typeface="Comic Sans MS" pitchFamily="66" charset="0"/>
              </a:rPr>
              <a:t> African Americans no longer enslaved. </a:t>
            </a:r>
            <a:endParaRPr lang="en-US" u="sng" dirty="0" smtClean="0">
              <a:latin typeface="Comic Sans MS" pitchFamily="66" charset="0"/>
            </a:endParaRPr>
          </a:p>
          <a:p>
            <a:pPr>
              <a:buNone/>
            </a:pPr>
            <a:endParaRPr lang="en-US" u="sng" dirty="0" smtClean="0">
              <a:latin typeface="Comic Sans MS" pitchFamily="66" charset="0"/>
            </a:endParaRPr>
          </a:p>
          <a:p>
            <a:r>
              <a:rPr lang="en-US" u="sng" dirty="0" smtClean="0">
                <a:latin typeface="Comic Sans MS" pitchFamily="66" charset="0"/>
              </a:rPr>
              <a:t>Carpetbaggers: </a:t>
            </a:r>
            <a:r>
              <a:rPr lang="en-US" dirty="0" smtClean="0">
                <a:latin typeface="Comic Sans MS" pitchFamily="66" charset="0"/>
              </a:rPr>
              <a:t>Northern whites who went south to start a business or purse political office.</a:t>
            </a:r>
            <a:endParaRPr lang="en-US" u="sng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What happens next? . . .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Autofit/>
          </a:bodyPr>
          <a:lstStyle/>
          <a:p>
            <a:r>
              <a:rPr lang="en-US" sz="3500" dirty="0" smtClean="0">
                <a:latin typeface="Bernard MT Condensed" pitchFamily="18" charset="0"/>
              </a:rPr>
              <a:t>Radicals tried to </a:t>
            </a:r>
            <a:r>
              <a:rPr lang="en-US" sz="3500" u="sng" dirty="0" smtClean="0">
                <a:latin typeface="Bernard MT Condensed" pitchFamily="18" charset="0"/>
              </a:rPr>
              <a:t>impeach</a:t>
            </a:r>
            <a:r>
              <a:rPr lang="en-US" sz="3500" dirty="0" smtClean="0">
                <a:latin typeface="Bernard MT Condensed" pitchFamily="18" charset="0"/>
              </a:rPr>
              <a:t> President Johnson.  He escaped by one vote!  </a:t>
            </a:r>
          </a:p>
          <a:p>
            <a:r>
              <a:rPr lang="en-US" sz="3500" dirty="0" smtClean="0">
                <a:latin typeface="Bernard MT Condensed" pitchFamily="18" charset="0"/>
              </a:rPr>
              <a:t>In time, a new president was elected: Ulysses S. Grant.</a:t>
            </a:r>
          </a:p>
          <a:p>
            <a:r>
              <a:rPr lang="en-US" sz="3500" dirty="0" smtClean="0">
                <a:latin typeface="Bernard MT Condensed" pitchFamily="18" charset="0"/>
              </a:rPr>
              <a:t>With his election, the “Radical Republicans” began to lose power.  With this loss, many resulted to violence. </a:t>
            </a:r>
          </a:p>
          <a:p>
            <a:r>
              <a:rPr lang="en-US" sz="3500" dirty="0" smtClean="0">
                <a:latin typeface="Bernard MT Condensed" pitchFamily="18" charset="0"/>
              </a:rPr>
              <a:t>They created the KKK or Ku Klux Klan to scare African Americans.  </a:t>
            </a:r>
            <a:endParaRPr lang="en-US" sz="3500" dirty="0"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Reconstruction Vocabulary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Freedmen’s Bureau- </a:t>
            </a:r>
            <a:r>
              <a:rPr lang="en-US" sz="3600" dirty="0" smtClean="0"/>
              <a:t>A federal agency set up by Congress in 1865 to provide food, clothing, shelter, and education for former slaves</a:t>
            </a:r>
          </a:p>
          <a:p>
            <a:r>
              <a:rPr lang="en-US" sz="3600" b="1" dirty="0" smtClean="0"/>
              <a:t>Jim Crow Laws-  </a:t>
            </a:r>
            <a:r>
              <a:rPr lang="en-US" sz="3600" dirty="0" smtClean="0"/>
              <a:t>Segregation laws that separated the races, particularly in public places like city parks and schools</a:t>
            </a:r>
            <a:endParaRPr lang="en-US" sz="3600" b="1" dirty="0" smtClean="0"/>
          </a:p>
          <a:p>
            <a:pPr marL="0" indent="0">
              <a:buNone/>
            </a:pP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45497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radley Hand ITC" pitchFamily="66" charset="0"/>
              </a:rPr>
              <a:t>Things didn’t get better for all people in the South.  </a:t>
            </a:r>
            <a:endParaRPr lang="en-US" b="1" dirty="0">
              <a:solidFill>
                <a:schemeClr val="bg1"/>
              </a:solidFill>
              <a:latin typeface="Bradley Hand ITC" pitchFamily="66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Bradley Hand ITC" pitchFamily="66" charset="0"/>
              </a:rPr>
              <a:t>Southern states passed laws to limit A-A from voting. (Giving literacy tests, poll taxes, grandfather clause)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Jim Crow Laws </a:t>
            </a:r>
            <a:r>
              <a:rPr lang="en-US" b="1" dirty="0" smtClean="0">
                <a:solidFill>
                  <a:schemeClr val="bg1"/>
                </a:solidFill>
                <a:latin typeface="Bradley Hand ITC" pitchFamily="66" charset="0"/>
              </a:rPr>
              <a:t>passed, enforcing segregation. </a:t>
            </a:r>
          </a:p>
          <a:p>
            <a:r>
              <a:rPr lang="en-US" b="1" i="1" dirty="0" err="1" smtClean="0">
                <a:solidFill>
                  <a:schemeClr val="bg1"/>
                </a:solidFill>
                <a:latin typeface="Bradley Hand ITC" pitchFamily="66" charset="0"/>
              </a:rPr>
              <a:t>Plessy</a:t>
            </a:r>
            <a:r>
              <a:rPr lang="en-US" b="1" i="1" dirty="0" smtClean="0">
                <a:solidFill>
                  <a:schemeClr val="bg1"/>
                </a:solidFill>
                <a:latin typeface="Bradley Hand ITC" pitchFamily="66" charset="0"/>
              </a:rPr>
              <a:t> vs. Ferguson</a:t>
            </a:r>
            <a:r>
              <a:rPr lang="en-US" b="1" dirty="0" smtClean="0">
                <a:solidFill>
                  <a:schemeClr val="bg1"/>
                </a:solidFill>
                <a:latin typeface="Bradley Hand ITC" pitchFamily="66" charset="0"/>
              </a:rPr>
              <a:t>: </a:t>
            </a:r>
            <a:r>
              <a:rPr lang="en-US" b="1" i="1" dirty="0" smtClean="0">
                <a:solidFill>
                  <a:schemeClr val="bg1"/>
                </a:solidFill>
                <a:latin typeface="Bradley Hand ITC" pitchFamily="66" charset="0"/>
              </a:rPr>
              <a:t>separate but equal.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Bradley Hand ITC" pitchFamily="66" charset="0"/>
              </a:rPr>
              <a:t>Freedmen now worked as </a:t>
            </a:r>
            <a:r>
              <a:rPr lang="en-US" b="1" u="sng" dirty="0" smtClean="0">
                <a:solidFill>
                  <a:schemeClr val="bg1"/>
                </a:solidFill>
                <a:latin typeface="Bradley Hand ITC" pitchFamily="66" charset="0"/>
              </a:rPr>
              <a:t>sharecroppers.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Bradley Hand ITC" pitchFamily="66" charset="0"/>
              </a:rPr>
              <a:t>1877 Rutherford Hayes removes military troops from the South. </a:t>
            </a:r>
            <a:endParaRPr lang="en-US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0000" dirty="0" smtClean="0">
                <a:latin typeface="Bernard MT Condensed" pitchFamily="18" charset="0"/>
              </a:rPr>
              <a:t>End of Reconstruction</a:t>
            </a:r>
            <a:endParaRPr lang="en-US" sz="10000" dirty="0"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Reconstruction Vocabulary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Autofit/>
          </a:bodyPr>
          <a:lstStyle/>
          <a:p>
            <a:pPr lvl="0"/>
            <a:r>
              <a:rPr lang="en-US" sz="3600" b="1" dirty="0" smtClean="0"/>
              <a:t>Ku Klux Klan- </a:t>
            </a:r>
            <a:r>
              <a:rPr lang="en-US" sz="3600" dirty="0" smtClean="0"/>
              <a:t>An organization that developed into a secret, racist organization whose purpose was to return political and social control to native whites. </a:t>
            </a:r>
          </a:p>
          <a:p>
            <a:pPr lvl="0"/>
            <a:r>
              <a:rPr lang="en-US" sz="3600" b="1" dirty="0" smtClean="0"/>
              <a:t>Impeach- </a:t>
            </a:r>
            <a:r>
              <a:rPr lang="en-US" sz="3600" dirty="0" smtClean="0"/>
              <a:t>The process of bringing formal charges against a public official </a:t>
            </a:r>
            <a:endParaRPr lang="en-US" sz="3600" b="1" dirty="0" smtClean="0"/>
          </a:p>
          <a:p>
            <a:pPr lvl="0"/>
            <a:r>
              <a:rPr lang="en-US" sz="3600" b="1" dirty="0" smtClean="0"/>
              <a:t>Carpetbaggers- </a:t>
            </a:r>
            <a:r>
              <a:rPr lang="en-US" sz="3600" dirty="0" smtClean="0"/>
              <a:t> One who came to NC from a northern state to gain power and fortune</a:t>
            </a:r>
            <a:r>
              <a:rPr lang="en-US" sz="3600" b="1" dirty="0" smtClean="0"/>
              <a:t> </a:t>
            </a:r>
          </a:p>
          <a:p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22976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Reconstruction Vocabulary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Scalawags- </a:t>
            </a:r>
            <a:r>
              <a:rPr lang="en-US" sz="3600" dirty="0" smtClean="0"/>
              <a:t>A southern white man or woman who opposed secession </a:t>
            </a:r>
          </a:p>
          <a:p>
            <a:r>
              <a:rPr lang="en-US" sz="3600" b="1" dirty="0" smtClean="0"/>
              <a:t>Sharecropping- </a:t>
            </a:r>
            <a:r>
              <a:rPr lang="en-US" sz="3600" dirty="0" smtClean="0"/>
              <a:t>A person who rents a plot of land and farms it in exchange for a share of the crop</a:t>
            </a:r>
            <a:endParaRPr lang="en-US" sz="3600" b="1" dirty="0" smtClean="0"/>
          </a:p>
          <a:p>
            <a:pPr marL="0" indent="0">
              <a:buNone/>
            </a:pP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37843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0000" dirty="0" smtClean="0">
                <a:solidFill>
                  <a:schemeClr val="bg1"/>
                </a:solidFill>
                <a:latin typeface="Bernard MT Condensed" pitchFamily="18" charset="0"/>
              </a:rPr>
              <a:t>Reconstruction</a:t>
            </a:r>
            <a:endParaRPr lang="en-US" sz="100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Bernard MT Condensed" pitchFamily="18" charset="0"/>
              </a:rPr>
              <a:t>1865-1877</a:t>
            </a:r>
            <a:endParaRPr lang="en-US" sz="60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000" dirty="0" smtClean="0">
                <a:latin typeface="Algerian" pitchFamily="82" charset="0"/>
              </a:rPr>
              <a:t>Reconstruction</a:t>
            </a:r>
            <a:endParaRPr lang="en-US" sz="70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078163"/>
          </a:xfrm>
        </p:spPr>
        <p:txBody>
          <a:bodyPr>
            <a:normAutofit/>
          </a:bodyPr>
          <a:lstStyle/>
          <a:p>
            <a:pPr algn="ctr"/>
            <a:r>
              <a:rPr lang="en-US" sz="5000" dirty="0" smtClean="0">
                <a:latin typeface="Century Gothic" pitchFamily="34" charset="0"/>
              </a:rPr>
              <a:t>The period after the Civil War where the South was rebuilt. </a:t>
            </a:r>
            <a:endParaRPr lang="en-US" sz="5000" dirty="0">
              <a:latin typeface="Century Gothic" pitchFamily="34" charset="0"/>
            </a:endParaRPr>
          </a:p>
        </p:txBody>
      </p:sp>
      <p:pic>
        <p:nvPicPr>
          <p:cNvPr id="1026" name="Picture 2" descr="http://floridakeysteaparty.com/wp-content/uploads/2010/06/american-flag-2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191000"/>
            <a:ext cx="2620433" cy="1965325"/>
          </a:xfrm>
          <a:prstGeom prst="rect">
            <a:avLst/>
          </a:prstGeom>
          <a:noFill/>
        </p:spPr>
      </p:pic>
      <p:pic>
        <p:nvPicPr>
          <p:cNvPr id="1028" name="Picture 4" descr="http://www.russmasterson.com/wp-content/uploads/2010/12/388870confederate-flag-flying-on-a-pole-poster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3810000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lgerian" pitchFamily="82" charset="0"/>
              </a:rPr>
              <a:t>Charleston, SC </a:t>
            </a:r>
            <a:endParaRPr lang="en-US" sz="6000" dirty="0">
              <a:latin typeface="Algerian" pitchFamily="82" charset="0"/>
            </a:endParaRPr>
          </a:p>
        </p:txBody>
      </p:sp>
      <p:pic>
        <p:nvPicPr>
          <p:cNvPr id="15362" name="Picture 2" descr="http://www.shorpy.com/files/images/03034u.preview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6561" y="1600200"/>
            <a:ext cx="4490878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165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entury Gothic" pitchFamily="34" charset="0"/>
              </a:rPr>
              <a:t>Cities and plantations were destroyed.</a:t>
            </a:r>
          </a:p>
          <a:p>
            <a:r>
              <a:rPr lang="en-US" dirty="0" smtClean="0">
                <a:latin typeface="Century Gothic" pitchFamily="34" charset="0"/>
              </a:rPr>
              <a:t>Railroads destroyed.</a:t>
            </a:r>
          </a:p>
          <a:p>
            <a:r>
              <a:rPr lang="en-US" dirty="0" smtClean="0">
                <a:latin typeface="Century Gothic" pitchFamily="34" charset="0"/>
              </a:rPr>
              <a:t>250,000 Confederate soldiers died during the war.  Thousands were wounded.</a:t>
            </a:r>
          </a:p>
          <a:p>
            <a:r>
              <a:rPr lang="en-US" dirty="0" smtClean="0">
                <a:latin typeface="Century Gothic" pitchFamily="34" charset="0"/>
              </a:rPr>
              <a:t>4 Million slaves were freed.</a:t>
            </a:r>
          </a:p>
          <a:p>
            <a:r>
              <a:rPr lang="en-US" dirty="0" smtClean="0">
                <a:latin typeface="Century Gothic" pitchFamily="34" charset="0"/>
              </a:rPr>
              <a:t>Economy was ruined.</a:t>
            </a:r>
          </a:p>
          <a:p>
            <a:r>
              <a:rPr lang="en-US" dirty="0" smtClean="0">
                <a:latin typeface="Century Gothic" pitchFamily="34" charset="0"/>
              </a:rPr>
              <a:t>Confederate money was worthless!</a:t>
            </a:r>
          </a:p>
          <a:p>
            <a:r>
              <a:rPr lang="en-US" dirty="0" smtClean="0">
                <a:latin typeface="Century Gothic" pitchFamily="34" charset="0"/>
              </a:rPr>
              <a:t>Banks went under, and life savings were lost.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Destruction in the South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endParaRPr lang="en-US" dirty="0" smtClean="0">
              <a:latin typeface="Bernard MT Condensed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Bernard MT Condensed" pitchFamily="18" charset="0"/>
              </a:rPr>
              <a:t>Presidential Reconstruction</a:t>
            </a:r>
          </a:p>
          <a:p>
            <a:pPr algn="ctr">
              <a:buNone/>
            </a:pPr>
            <a:r>
              <a:rPr lang="en-US" dirty="0" smtClean="0">
                <a:latin typeface="Bernard MT Condensed" pitchFamily="18" charset="0"/>
              </a:rPr>
              <a:t>(Lincoln/Johnson)</a:t>
            </a:r>
            <a:endParaRPr lang="en-US" dirty="0">
              <a:latin typeface="Bernard MT Condensed" pitchFamily="18" charset="0"/>
            </a:endParaRPr>
          </a:p>
        </p:txBody>
      </p:sp>
      <p:pic>
        <p:nvPicPr>
          <p:cNvPr id="16386" name="Picture 2" descr="http://www.visitingdc.com/images/abraham-lincoln-pi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14656"/>
            <a:ext cx="4876799" cy="4943344"/>
          </a:xfrm>
          <a:prstGeom prst="rect">
            <a:avLst/>
          </a:prstGeom>
          <a:noFill/>
        </p:spPr>
      </p:pic>
      <p:pic>
        <p:nvPicPr>
          <p:cNvPr id="16388" name="Picture 4" descr="http://www.andrewjohnson.com/11biographieskeyindividuals/AJGammaCrop2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916581"/>
            <a:ext cx="4267200" cy="49414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</TotalTime>
  <Words>924</Words>
  <Application>Microsoft Office PowerPoint</Application>
  <PresentationFormat>On-screen Show (4:3)</PresentationFormat>
  <Paragraphs>90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Algerian</vt:lpstr>
      <vt:lpstr>Arial</vt:lpstr>
      <vt:lpstr>Bernard MT Condensed</vt:lpstr>
      <vt:lpstr>Bradley Hand ITC</vt:lpstr>
      <vt:lpstr>Calibri</vt:lpstr>
      <vt:lpstr>Century Gothic</vt:lpstr>
      <vt:lpstr>Comic Sans MS</vt:lpstr>
      <vt:lpstr>Office Theme</vt:lpstr>
      <vt:lpstr>Reconstruction Vocabulary </vt:lpstr>
      <vt:lpstr>Reconstruction Vocabulary </vt:lpstr>
      <vt:lpstr>Reconstruction Vocabulary </vt:lpstr>
      <vt:lpstr>Reconstruction Vocabulary </vt:lpstr>
      <vt:lpstr>Reconstruction</vt:lpstr>
      <vt:lpstr>Reconstruction</vt:lpstr>
      <vt:lpstr>Charleston, SC </vt:lpstr>
      <vt:lpstr>Destruction in the South</vt:lpstr>
      <vt:lpstr>PowerPoint Presentation</vt:lpstr>
      <vt:lpstr>Lincoln’s 10 Percent Plan </vt:lpstr>
      <vt:lpstr>Freedman’s Bureau </vt:lpstr>
      <vt:lpstr>Assassination! </vt:lpstr>
      <vt:lpstr>Andrew Johnson</vt:lpstr>
      <vt:lpstr>Review Questions </vt:lpstr>
      <vt:lpstr>Black Codes </vt:lpstr>
      <vt:lpstr>Reconstruction Act of 1867</vt:lpstr>
      <vt:lpstr>PowerPoint Presentation</vt:lpstr>
      <vt:lpstr>Response to Radicals </vt:lpstr>
      <vt:lpstr>What happens next? . . . </vt:lpstr>
      <vt:lpstr>PowerPoint Presentation</vt:lpstr>
      <vt:lpstr>PowerPoint Presentation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Reconstruction</dc:title>
  <dc:creator>Wake County Public Schools</dc:creator>
  <cp:lastModifiedBy>selshafie</cp:lastModifiedBy>
  <cp:revision>53</cp:revision>
  <dcterms:created xsi:type="dcterms:W3CDTF">2011-02-23T13:16:30Z</dcterms:created>
  <dcterms:modified xsi:type="dcterms:W3CDTF">2017-01-03T19:07:28Z</dcterms:modified>
</cp:coreProperties>
</file>